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2"/>
  </p:sldMasterIdLst>
  <p:notesMasterIdLst>
    <p:notesMasterId r:id="rId13"/>
  </p:notesMasterIdLst>
  <p:sldIdLst>
    <p:sldId id="263" r:id="rId3"/>
    <p:sldId id="286" r:id="rId4"/>
    <p:sldId id="264" r:id="rId5"/>
    <p:sldId id="287" r:id="rId6"/>
    <p:sldId id="267" r:id="rId7"/>
    <p:sldId id="282" r:id="rId8"/>
    <p:sldId id="283" r:id="rId9"/>
    <p:sldId id="275" r:id="rId10"/>
    <p:sldId id="284" r:id="rId11"/>
    <p:sldId id="28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FAA"/>
    <a:srgbClr val="51484E"/>
    <a:srgbClr val="FFD400"/>
    <a:srgbClr val="F0A92C"/>
    <a:srgbClr val="FE9900"/>
    <a:srgbClr val="E31A4C"/>
    <a:srgbClr val="C83D84"/>
    <a:srgbClr val="82C340"/>
    <a:srgbClr val="EE4055"/>
    <a:srgbClr val="C83E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CE17A7-14BA-4DB6-A2C4-AB931D1D8BDA}" v="252" dt="2024-06-25T21:31:05.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566" y="5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E2814-79C6-7341-A4FC-01838AC0B00B}" type="datetimeFigureOut">
              <a:rPr lang="en-US" smtClean="0"/>
              <a:t>6/26/2024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1F404-23E4-F74C-AE05-714E13732909}" type="slidenum">
              <a:rPr lang="en-US" smtClean="0"/>
              <a:t>‹#›</a:t>
            </a:fld>
            <a:endParaRPr lang="en-US"/>
          </a:p>
        </p:txBody>
      </p:sp>
    </p:spTree>
    <p:extLst>
      <p:ext uri="{BB962C8B-B14F-4D97-AF65-F5344CB8AC3E}">
        <p14:creationId xmlns:p14="http://schemas.microsoft.com/office/powerpoint/2010/main" val="173486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571F404-23E4-F74C-AE05-714E13732909}" type="slidenum">
              <a:rPr lang="en-US" smtClean="0"/>
              <a:t>2</a:t>
            </a:fld>
            <a:endParaRPr lang="en-US"/>
          </a:p>
        </p:txBody>
      </p:sp>
    </p:spTree>
    <p:extLst>
      <p:ext uri="{BB962C8B-B14F-4D97-AF65-F5344CB8AC3E}">
        <p14:creationId xmlns:p14="http://schemas.microsoft.com/office/powerpoint/2010/main" val="164956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571F404-23E4-F74C-AE05-714E13732909}" type="slidenum">
              <a:rPr lang="en-US" smtClean="0"/>
              <a:t>3</a:t>
            </a:fld>
            <a:endParaRPr lang="en-US"/>
          </a:p>
        </p:txBody>
      </p:sp>
    </p:spTree>
    <p:extLst>
      <p:ext uri="{BB962C8B-B14F-4D97-AF65-F5344CB8AC3E}">
        <p14:creationId xmlns:p14="http://schemas.microsoft.com/office/powerpoint/2010/main" val="1808839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571F404-23E4-F74C-AE05-714E13732909}" type="slidenum">
              <a:rPr lang="en-US" smtClean="0"/>
              <a:t>4</a:t>
            </a:fld>
            <a:endParaRPr lang="en-US"/>
          </a:p>
        </p:txBody>
      </p:sp>
    </p:spTree>
    <p:extLst>
      <p:ext uri="{BB962C8B-B14F-4D97-AF65-F5344CB8AC3E}">
        <p14:creationId xmlns:p14="http://schemas.microsoft.com/office/powerpoint/2010/main" val="2227378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85883" y="2121973"/>
            <a:ext cx="5280215" cy="523156"/>
          </a:xfrm>
        </p:spPr>
        <p:txBody>
          <a:bodyPr/>
          <a:lstStyle>
            <a:lvl1pPr marL="0" indent="0" algn="l">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2" name="Title 1"/>
          <p:cNvSpPr>
            <a:spLocks noGrp="1"/>
          </p:cNvSpPr>
          <p:nvPr>
            <p:ph type="ctrTitle"/>
          </p:nvPr>
        </p:nvSpPr>
        <p:spPr>
          <a:xfrm>
            <a:off x="3563938" y="945690"/>
            <a:ext cx="5302159" cy="1032848"/>
          </a:xfrm>
        </p:spPr>
        <p:txBody>
          <a:bodyPr anchor="b">
            <a:normAutofit/>
          </a:bodyPr>
          <a:lstStyle>
            <a:lvl1pPr algn="l">
              <a:defRPr sz="3733">
                <a:solidFill>
                  <a:schemeClr val="tx2"/>
                </a:solidFill>
                <a:latin typeface="Georgia" panose="02040502050405020303" pitchFamily="18" charset="0"/>
              </a:defRPr>
            </a:lvl1pPr>
          </a:lstStyle>
          <a:p>
            <a:r>
              <a:rPr lang="en-US"/>
              <a:t>Click to edit Master title style</a:t>
            </a:r>
          </a:p>
        </p:txBody>
      </p:sp>
      <p:sp>
        <p:nvSpPr>
          <p:cNvPr id="7" name="TextBox 6">
            <a:extLst>
              <a:ext uri="{FF2B5EF4-FFF2-40B4-BE49-F238E27FC236}">
                <a16:creationId xmlns:a16="http://schemas.microsoft.com/office/drawing/2014/main" id="{51CE95FB-6B09-B447-A642-4C597B5EAC77}"/>
              </a:ext>
            </a:extLst>
          </p:cNvPr>
          <p:cNvSpPr txBox="1"/>
          <p:nvPr userDrawn="1"/>
        </p:nvSpPr>
        <p:spPr>
          <a:xfrm>
            <a:off x="1285660" y="5353481"/>
            <a:ext cx="184731" cy="461665"/>
          </a:xfrm>
          <a:prstGeom prst="rect">
            <a:avLst/>
          </a:prstGeom>
          <a:noFill/>
        </p:spPr>
        <p:txBody>
          <a:bodyPr wrap="none" rtlCol="0">
            <a:spAutoFit/>
          </a:bodyPr>
          <a:lstStyle/>
          <a:p>
            <a:endParaRPr lang="en-US" sz="2400"/>
          </a:p>
        </p:txBody>
      </p:sp>
    </p:spTree>
    <p:extLst>
      <p:ext uri="{BB962C8B-B14F-4D97-AF65-F5344CB8AC3E}">
        <p14:creationId xmlns:p14="http://schemas.microsoft.com/office/powerpoint/2010/main" val="19826083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24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0AAC-5CFA-C6BB-9604-8028679DF312}"/>
              </a:ext>
            </a:extLst>
          </p:cNvPr>
          <p:cNvSpPr>
            <a:spLocks noGrp="1"/>
          </p:cNvSpPr>
          <p:nvPr>
            <p:ph type="title"/>
          </p:nvPr>
        </p:nvSpPr>
        <p:spPr>
          <a:xfrm>
            <a:off x="623888" y="1103244"/>
            <a:ext cx="7886700" cy="3220278"/>
          </a:xfrm>
        </p:spPr>
        <p:txBody>
          <a:bodyPr anchor="b">
            <a:normAutofit/>
          </a:bodyPr>
          <a:lstStyle>
            <a:lvl1pPr>
              <a:defRPr sz="4800">
                <a:solidFill>
                  <a:schemeClr val="bg1"/>
                </a:solidFill>
                <a:latin typeface="Georgia" panose="02040502050405020303"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BC7DC87E-B67B-176B-1480-4EEA30EFADF3}"/>
              </a:ext>
            </a:extLst>
          </p:cNvPr>
          <p:cNvSpPr>
            <a:spLocks noGrp="1"/>
          </p:cNvSpPr>
          <p:nvPr>
            <p:ph type="body" idx="1"/>
          </p:nvPr>
        </p:nvSpPr>
        <p:spPr>
          <a:xfrm>
            <a:off x="623888" y="4522304"/>
            <a:ext cx="7886700" cy="1567348"/>
          </a:xfrm>
        </p:spPr>
        <p:txBody>
          <a:bodyPr anchor="t"/>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2511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7A23-60E9-B6A4-BF0F-AD65C2963710}"/>
              </a:ext>
            </a:extLst>
          </p:cNvPr>
          <p:cNvSpPr>
            <a:spLocks noGrp="1"/>
          </p:cNvSpPr>
          <p:nvPr>
            <p:ph type="title"/>
          </p:nvPr>
        </p:nvSpPr>
        <p:spPr>
          <a:xfrm>
            <a:off x="623888" y="1103244"/>
            <a:ext cx="7886700" cy="3220278"/>
          </a:xfrm>
        </p:spPr>
        <p:txBody>
          <a:bodyPr anchor="b">
            <a:normAutofit/>
          </a:bodyPr>
          <a:lstStyle>
            <a:lvl1pPr>
              <a:defRPr sz="4800">
                <a:solidFill>
                  <a:schemeClr val="bg1"/>
                </a:solidFill>
                <a:latin typeface="Georgia" panose="02040502050405020303"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F145F8B5-A1FC-0D15-9BA1-87308CEE03AD}"/>
              </a:ext>
            </a:extLst>
          </p:cNvPr>
          <p:cNvSpPr>
            <a:spLocks noGrp="1"/>
          </p:cNvSpPr>
          <p:nvPr>
            <p:ph type="body" idx="1"/>
          </p:nvPr>
        </p:nvSpPr>
        <p:spPr>
          <a:xfrm>
            <a:off x="623888" y="4522304"/>
            <a:ext cx="7886700" cy="1567348"/>
          </a:xfrm>
        </p:spPr>
        <p:txBody>
          <a:bodyPr anchor="t"/>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4346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ADCB-E0BE-9B4B-58D4-761D84BEBB38}"/>
              </a:ext>
            </a:extLst>
          </p:cNvPr>
          <p:cNvSpPr>
            <a:spLocks noGrp="1"/>
          </p:cNvSpPr>
          <p:nvPr>
            <p:ph type="title"/>
          </p:nvPr>
        </p:nvSpPr>
        <p:spPr>
          <a:xfrm>
            <a:off x="623888" y="1103244"/>
            <a:ext cx="7886700" cy="3220278"/>
          </a:xfrm>
        </p:spPr>
        <p:txBody>
          <a:bodyPr anchor="b">
            <a:normAutofit/>
          </a:bodyPr>
          <a:lstStyle>
            <a:lvl1pPr>
              <a:defRPr sz="4800">
                <a:solidFill>
                  <a:schemeClr val="bg1"/>
                </a:solidFill>
                <a:latin typeface="Georgia" panose="02040502050405020303"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2B1A36C3-EBF8-3C9C-989D-C4BEE880AACE}"/>
              </a:ext>
            </a:extLst>
          </p:cNvPr>
          <p:cNvSpPr>
            <a:spLocks noGrp="1"/>
          </p:cNvSpPr>
          <p:nvPr>
            <p:ph type="body" idx="1"/>
          </p:nvPr>
        </p:nvSpPr>
        <p:spPr>
          <a:xfrm>
            <a:off x="623888" y="4522304"/>
            <a:ext cx="7886700" cy="1567348"/>
          </a:xfrm>
        </p:spPr>
        <p:txBody>
          <a:bodyPr anchor="t"/>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62932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2CE85F-D41D-2044-8A7B-E2D29F718B95}"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35315-7C3B-4746-ADED-B8D1C51E1A99}" type="slidenum">
              <a:rPr lang="en-US" smtClean="0"/>
              <a:t>‹#›</a:t>
            </a:fld>
            <a:endParaRPr lang="en-US"/>
          </a:p>
        </p:txBody>
      </p:sp>
    </p:spTree>
    <p:extLst>
      <p:ext uri="{BB962C8B-B14F-4D97-AF65-F5344CB8AC3E}">
        <p14:creationId xmlns:p14="http://schemas.microsoft.com/office/powerpoint/2010/main" val="3555709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2CE85F-D41D-2044-8A7B-E2D29F718B95}" type="datetimeFigureOut">
              <a:rPr lang="en-US" smtClean="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35315-7C3B-4746-ADED-B8D1C51E1A99}" type="slidenum">
              <a:rPr lang="en-US" smtClean="0"/>
              <a:t>‹#›</a:t>
            </a:fld>
            <a:endParaRPr lang="en-US"/>
          </a:p>
        </p:txBody>
      </p:sp>
    </p:spTree>
    <p:extLst>
      <p:ext uri="{BB962C8B-B14F-4D97-AF65-F5344CB8AC3E}">
        <p14:creationId xmlns:p14="http://schemas.microsoft.com/office/powerpoint/2010/main" val="113688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2CE85F-D41D-2044-8A7B-E2D29F718B95}" type="datetimeFigureOut">
              <a:rPr lang="en-US" smtClean="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35315-7C3B-4746-ADED-B8D1C51E1A99}" type="slidenum">
              <a:rPr lang="en-US" smtClean="0"/>
              <a:t>‹#›</a:t>
            </a:fld>
            <a:endParaRPr lang="en-US"/>
          </a:p>
        </p:txBody>
      </p:sp>
    </p:spTree>
    <p:extLst>
      <p:ext uri="{BB962C8B-B14F-4D97-AF65-F5344CB8AC3E}">
        <p14:creationId xmlns:p14="http://schemas.microsoft.com/office/powerpoint/2010/main" val="61400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CE85F-D41D-2044-8A7B-E2D29F718B95}" type="datetimeFigureOut">
              <a:rPr lang="en-US" smtClean="0"/>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E35315-7C3B-4746-ADED-B8D1C51E1A99}" type="slidenum">
              <a:rPr lang="en-US" smtClean="0"/>
              <a:t>‹#›</a:t>
            </a:fld>
            <a:endParaRPr lang="en-US"/>
          </a:p>
        </p:txBody>
      </p:sp>
    </p:spTree>
    <p:extLst>
      <p:ext uri="{BB962C8B-B14F-4D97-AF65-F5344CB8AC3E}">
        <p14:creationId xmlns:p14="http://schemas.microsoft.com/office/powerpoint/2010/main" val="2676906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2CE85F-D41D-2044-8A7B-E2D29F718B95}"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35315-7C3B-4746-ADED-B8D1C51E1A99}" type="slidenum">
              <a:rPr lang="en-US" smtClean="0"/>
              <a:t>‹#›</a:t>
            </a:fld>
            <a:endParaRPr lang="en-US"/>
          </a:p>
        </p:txBody>
      </p:sp>
    </p:spTree>
    <p:extLst>
      <p:ext uri="{BB962C8B-B14F-4D97-AF65-F5344CB8AC3E}">
        <p14:creationId xmlns:p14="http://schemas.microsoft.com/office/powerpoint/2010/main" val="811941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2CE85F-D41D-2044-8A7B-E2D29F718B95}"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35315-7C3B-4746-ADED-B8D1C51E1A99}" type="slidenum">
              <a:rPr lang="en-US" smtClean="0"/>
              <a:t>‹#›</a:t>
            </a:fld>
            <a:endParaRPr lang="en-US"/>
          </a:p>
        </p:txBody>
      </p:sp>
    </p:spTree>
    <p:extLst>
      <p:ext uri="{BB962C8B-B14F-4D97-AF65-F5344CB8AC3E}">
        <p14:creationId xmlns:p14="http://schemas.microsoft.com/office/powerpoint/2010/main" val="407406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63938" y="4469775"/>
            <a:ext cx="5302159" cy="820044"/>
          </a:xfrm>
        </p:spPr>
        <p:txBody>
          <a:bodyPr anchor="b">
            <a:normAutofit/>
          </a:bodyPr>
          <a:lstStyle>
            <a:lvl1pPr algn="l">
              <a:defRPr sz="3733">
                <a:solidFill>
                  <a:schemeClr val="tx2"/>
                </a:solidFill>
                <a:latin typeface="Georgia" panose="02040502050405020303" pitchFamily="18" charset="0"/>
              </a:defRPr>
            </a:lvl1pPr>
          </a:lstStyle>
          <a:p>
            <a:r>
              <a:rPr lang="en-US"/>
              <a:t>Click to edit Master title style</a:t>
            </a:r>
          </a:p>
        </p:txBody>
      </p:sp>
      <p:sp>
        <p:nvSpPr>
          <p:cNvPr id="3" name="Subtitle 2"/>
          <p:cNvSpPr>
            <a:spLocks noGrp="1"/>
          </p:cNvSpPr>
          <p:nvPr>
            <p:ph type="subTitle" idx="1"/>
          </p:nvPr>
        </p:nvSpPr>
        <p:spPr>
          <a:xfrm>
            <a:off x="3585883" y="5433254"/>
            <a:ext cx="5280215" cy="632455"/>
          </a:xfrm>
        </p:spPr>
        <p:txBody>
          <a:bodyPr/>
          <a:lstStyle>
            <a:lvl1pPr marL="0" indent="0" algn="l">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123214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24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2CE85F-D41D-2044-8A7B-E2D29F718B95}"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35315-7C3B-4746-ADED-B8D1C51E1A99}" type="slidenum">
              <a:rPr lang="en-US" smtClean="0"/>
              <a:t>‹#›</a:t>
            </a:fld>
            <a:endParaRPr lang="en-US"/>
          </a:p>
        </p:txBody>
      </p:sp>
    </p:spTree>
    <p:extLst>
      <p:ext uri="{BB962C8B-B14F-4D97-AF65-F5344CB8AC3E}">
        <p14:creationId xmlns:p14="http://schemas.microsoft.com/office/powerpoint/2010/main" val="158245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1484E"/>
                </a:solidFill>
                <a:latin typeface="Georgia" panose="02040502050405020303" pitchFamily="18" charset="0"/>
              </a:defRPr>
            </a:lvl1pPr>
          </a:lstStyle>
          <a:p>
            <a:r>
              <a:rPr lang="en-US"/>
              <a:t>Click to edit Master title style</a:t>
            </a:r>
          </a:p>
        </p:txBody>
      </p:sp>
      <p:sp>
        <p:nvSpPr>
          <p:cNvPr id="3" name="Content Placeholder 2"/>
          <p:cNvSpPr>
            <a:spLocks noGrp="1"/>
          </p:cNvSpPr>
          <p:nvPr>
            <p:ph idx="1"/>
          </p:nvPr>
        </p:nvSpPr>
        <p:spPr>
          <a:xfrm>
            <a:off x="628650" y="1825626"/>
            <a:ext cx="4481232" cy="3636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10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7FAA"/>
                </a:solidFill>
                <a:latin typeface="Georgia" panose="02040502050405020303" pitchFamily="18" charset="0"/>
              </a:defRPr>
            </a:lvl1pPr>
          </a:lstStyle>
          <a:p>
            <a:r>
              <a:rPr lang="en-US"/>
              <a:t>Click to edit Master title style</a:t>
            </a:r>
          </a:p>
        </p:txBody>
      </p:sp>
      <p:sp>
        <p:nvSpPr>
          <p:cNvPr id="3" name="Content Placeholder 2"/>
          <p:cNvSpPr>
            <a:spLocks noGrp="1"/>
          </p:cNvSpPr>
          <p:nvPr>
            <p:ph idx="1"/>
          </p:nvPr>
        </p:nvSpPr>
        <p:spPr>
          <a:xfrm>
            <a:off x="628650" y="1825626"/>
            <a:ext cx="4481232" cy="3636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674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83D84"/>
                </a:solidFill>
                <a:latin typeface="Georgia" panose="02040502050405020303" pitchFamily="18" charset="0"/>
              </a:defRPr>
            </a:lvl1pPr>
          </a:lstStyle>
          <a:p>
            <a:r>
              <a:rPr lang="en-US"/>
              <a:t>Click to edit Master title style</a:t>
            </a:r>
          </a:p>
        </p:txBody>
      </p:sp>
      <p:sp>
        <p:nvSpPr>
          <p:cNvPr id="3" name="Content Placeholder 2"/>
          <p:cNvSpPr>
            <a:spLocks noGrp="1"/>
          </p:cNvSpPr>
          <p:nvPr>
            <p:ph idx="1"/>
          </p:nvPr>
        </p:nvSpPr>
        <p:spPr>
          <a:xfrm>
            <a:off x="628650" y="1825626"/>
            <a:ext cx="4481232" cy="3636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22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31A4C"/>
                </a:solidFill>
                <a:latin typeface="Georgia" panose="02040502050405020303" pitchFamily="18" charset="0"/>
              </a:defRPr>
            </a:lvl1pPr>
          </a:lstStyle>
          <a:p>
            <a:r>
              <a:rPr lang="en-US"/>
              <a:t>Click to edit Master title style</a:t>
            </a:r>
          </a:p>
        </p:txBody>
      </p:sp>
      <p:sp>
        <p:nvSpPr>
          <p:cNvPr id="3" name="Content Placeholder 2"/>
          <p:cNvSpPr>
            <a:spLocks noGrp="1"/>
          </p:cNvSpPr>
          <p:nvPr>
            <p:ph idx="1"/>
          </p:nvPr>
        </p:nvSpPr>
        <p:spPr>
          <a:xfrm>
            <a:off x="628650" y="1825626"/>
            <a:ext cx="4481232" cy="3636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167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1484E"/>
                </a:solidFill>
                <a:latin typeface="Georgia" panose="02040502050405020303" pitchFamily="18" charset="0"/>
              </a:defRPr>
            </a:lvl1pPr>
          </a:lstStyle>
          <a:p>
            <a:r>
              <a:rPr lang="en-US"/>
              <a:t>Click to edit Master title style</a:t>
            </a:r>
          </a:p>
        </p:txBody>
      </p:sp>
      <p:sp>
        <p:nvSpPr>
          <p:cNvPr id="3" name="Content Placeholder 2"/>
          <p:cNvSpPr>
            <a:spLocks noGrp="1"/>
          </p:cNvSpPr>
          <p:nvPr>
            <p:ph idx="1"/>
          </p:nvPr>
        </p:nvSpPr>
        <p:spPr>
          <a:xfrm>
            <a:off x="628650" y="1825626"/>
            <a:ext cx="4481232" cy="3636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78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FBA41-BCC3-7AA6-C512-A343606B0F63}"/>
              </a:ext>
            </a:extLst>
          </p:cNvPr>
          <p:cNvSpPr>
            <a:spLocks noGrp="1"/>
          </p:cNvSpPr>
          <p:nvPr>
            <p:ph type="title"/>
          </p:nvPr>
        </p:nvSpPr>
        <p:spPr>
          <a:xfrm>
            <a:off x="623888" y="1103244"/>
            <a:ext cx="7886700" cy="3220278"/>
          </a:xfrm>
        </p:spPr>
        <p:txBody>
          <a:bodyPr anchor="b">
            <a:normAutofit/>
          </a:bodyPr>
          <a:lstStyle>
            <a:lvl1pPr>
              <a:defRPr sz="4800">
                <a:solidFill>
                  <a:srgbClr val="51484E"/>
                </a:solidFill>
                <a:latin typeface="Georgia" panose="02040502050405020303"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0A584B4C-C1F3-8D99-D74B-FD7EE2897579}"/>
              </a:ext>
            </a:extLst>
          </p:cNvPr>
          <p:cNvSpPr>
            <a:spLocks noGrp="1"/>
          </p:cNvSpPr>
          <p:nvPr>
            <p:ph type="body" idx="1"/>
          </p:nvPr>
        </p:nvSpPr>
        <p:spPr>
          <a:xfrm>
            <a:off x="623888" y="4522304"/>
            <a:ext cx="7886700" cy="1567348"/>
          </a:xfrm>
        </p:spPr>
        <p:txBody>
          <a:bodyPr anchor="t"/>
          <a:lstStyle>
            <a:lvl1pPr marL="0" indent="0">
              <a:buNone/>
              <a:defRPr sz="2400">
                <a:solidFill>
                  <a:srgbClr val="51484E"/>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2547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103244"/>
            <a:ext cx="7886700" cy="3220278"/>
          </a:xfrm>
        </p:spPr>
        <p:txBody>
          <a:bodyPr anchor="b">
            <a:normAutofit/>
          </a:bodyPr>
          <a:lstStyle>
            <a:lvl1pPr>
              <a:defRPr sz="4800">
                <a:solidFill>
                  <a:srgbClr val="51484E"/>
                </a:solidFill>
                <a:latin typeface="Georgia" panose="02040502050405020303" pitchFamily="18" charset="0"/>
              </a:defRPr>
            </a:lvl1pPr>
          </a:lstStyle>
          <a:p>
            <a:r>
              <a:rPr lang="en-US"/>
              <a:t>Click to edit Master title style</a:t>
            </a:r>
          </a:p>
        </p:txBody>
      </p:sp>
      <p:sp>
        <p:nvSpPr>
          <p:cNvPr id="3" name="Text Placeholder 2"/>
          <p:cNvSpPr>
            <a:spLocks noGrp="1"/>
          </p:cNvSpPr>
          <p:nvPr>
            <p:ph type="body" idx="1"/>
          </p:nvPr>
        </p:nvSpPr>
        <p:spPr>
          <a:xfrm>
            <a:off x="623888" y="4522304"/>
            <a:ext cx="7886700" cy="1567348"/>
          </a:xfrm>
        </p:spPr>
        <p:txBody>
          <a:bodyPr anchor="t"/>
          <a:lstStyle>
            <a:lvl1pPr marL="0" indent="0">
              <a:buNone/>
              <a:defRPr sz="2400">
                <a:solidFill>
                  <a:srgbClr val="51484E"/>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063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CE85F-D41D-2044-8A7B-E2D29F718B95}" type="datetimeFigureOut">
              <a:rPr lang="en-US" smtClean="0"/>
              <a:t>6/26/2024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35315-7C3B-4746-ADED-B8D1C51E1A99}" type="slidenum">
              <a:rPr lang="en-US" smtClean="0"/>
              <a:t>‹#›</a:t>
            </a:fld>
            <a:endParaRPr lang="en-US"/>
          </a:p>
        </p:txBody>
      </p:sp>
    </p:spTree>
    <p:extLst>
      <p:ext uri="{BB962C8B-B14F-4D97-AF65-F5344CB8AC3E}">
        <p14:creationId xmlns:p14="http://schemas.microsoft.com/office/powerpoint/2010/main" val="57462510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81" r:id="rId7"/>
    <p:sldLayoutId id="2147483663" r:id="rId8"/>
    <p:sldLayoutId id="2147483677" r:id="rId9"/>
    <p:sldLayoutId id="2147483678" r:id="rId10"/>
    <p:sldLayoutId id="2147483679" r:id="rId11"/>
    <p:sldLayoutId id="2147483680" r:id="rId12"/>
    <p:sldLayoutId id="2147483668" r:id="rId13"/>
    <p:sldLayoutId id="2147483664" r:id="rId14"/>
    <p:sldLayoutId id="2147483665" r:id="rId15"/>
    <p:sldLayoutId id="2147483666" r:id="rId16"/>
    <p:sldLayoutId id="2147483667" r:id="rId17"/>
    <p:sldLayoutId id="2147483669" r:id="rId18"/>
    <p:sldLayoutId id="2147483670" r:id="rId19"/>
    <p:sldLayoutId id="2147483671" r:id="rId2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tec.govt.nz/teo/working-with-teos/improving-cyber-security-in-the-tertiary-sector/phriendly-phishin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hyperlink" Target="https://www.tec.govt.nz/teo/working-with-teos/improving-cyber-security-in-the-tertiary-sector/phriendly-phishing/" TargetMode="External"/><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hyperlink" Target="https://www.tec.govt.nz/teo/working-with-teos/improving-cyber-security-in-the-tertiary-sector/phriendly-phishin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3EFD-C524-8B42-AD5B-24635B21EEF6}"/>
              </a:ext>
            </a:extLst>
          </p:cNvPr>
          <p:cNvSpPr>
            <a:spLocks noGrp="1"/>
          </p:cNvSpPr>
          <p:nvPr>
            <p:ph type="ctrTitle"/>
          </p:nvPr>
        </p:nvSpPr>
        <p:spPr>
          <a:xfrm>
            <a:off x="3374758" y="4553665"/>
            <a:ext cx="5302159" cy="820044"/>
          </a:xfrm>
        </p:spPr>
        <p:txBody>
          <a:bodyPr>
            <a:normAutofit fontScale="90000"/>
          </a:bodyPr>
          <a:lstStyle/>
          <a:p>
            <a:r>
              <a:rPr lang="en-US">
                <a:solidFill>
                  <a:schemeClr val="tx2"/>
                </a:solidFill>
              </a:rPr>
              <a:t>Cyber Security for the Tertiary Sector </a:t>
            </a:r>
          </a:p>
        </p:txBody>
      </p:sp>
      <p:sp>
        <p:nvSpPr>
          <p:cNvPr id="3" name="Subtitle 2">
            <a:extLst>
              <a:ext uri="{FF2B5EF4-FFF2-40B4-BE49-F238E27FC236}">
                <a16:creationId xmlns:a16="http://schemas.microsoft.com/office/drawing/2014/main" id="{F28ADAA2-245C-8442-B051-EDE941FE9DA6}"/>
              </a:ext>
            </a:extLst>
          </p:cNvPr>
          <p:cNvSpPr>
            <a:spLocks noGrp="1"/>
          </p:cNvSpPr>
          <p:nvPr>
            <p:ph type="subTitle" idx="1"/>
          </p:nvPr>
        </p:nvSpPr>
        <p:spPr>
          <a:xfrm>
            <a:off x="3396703" y="5433254"/>
            <a:ext cx="5280215" cy="632455"/>
          </a:xfrm>
        </p:spPr>
        <p:txBody>
          <a:bodyPr vert="horz" lIns="91440" tIns="45720" rIns="91440" bIns="45720" rtlCol="0" anchor="t">
            <a:normAutofit/>
          </a:bodyPr>
          <a:lstStyle/>
          <a:p>
            <a:r>
              <a:rPr lang="en-US"/>
              <a:t>Phriendly Phishing Learning Pathway </a:t>
            </a:r>
            <a:endParaRPr lang="en-US">
              <a:solidFill>
                <a:schemeClr val="tx2"/>
              </a:solidFill>
            </a:endParaRPr>
          </a:p>
        </p:txBody>
      </p:sp>
    </p:spTree>
    <p:extLst>
      <p:ext uri="{BB962C8B-B14F-4D97-AF65-F5344CB8AC3E}">
        <p14:creationId xmlns:p14="http://schemas.microsoft.com/office/powerpoint/2010/main" val="3451323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A6FF-050B-D54A-B2CE-DD8A42344A85}"/>
              </a:ext>
            </a:extLst>
          </p:cNvPr>
          <p:cNvSpPr>
            <a:spLocks noGrp="1"/>
          </p:cNvSpPr>
          <p:nvPr>
            <p:ph type="title"/>
          </p:nvPr>
        </p:nvSpPr>
        <p:spPr>
          <a:xfrm>
            <a:off x="628650" y="425264"/>
            <a:ext cx="7886700" cy="772121"/>
          </a:xfrm>
        </p:spPr>
        <p:txBody>
          <a:bodyPr>
            <a:normAutofit fontScale="90000"/>
          </a:bodyPr>
          <a:lstStyle/>
          <a:p>
            <a:pPr algn="ctr"/>
            <a:r>
              <a:rPr lang="en-US">
                <a:latin typeface="Georgia"/>
              </a:rPr>
              <a:t>Security Awareness Training Modules– Year 3</a:t>
            </a:r>
            <a:endParaRPr lang="en-US"/>
          </a:p>
        </p:txBody>
      </p:sp>
      <p:pic>
        <p:nvPicPr>
          <p:cNvPr id="3" name="Picture 2">
            <a:extLst>
              <a:ext uri="{FF2B5EF4-FFF2-40B4-BE49-F238E27FC236}">
                <a16:creationId xmlns:a16="http://schemas.microsoft.com/office/drawing/2014/main" id="{C6C46A52-6468-8B77-0E31-4510C9761ECB}"/>
              </a:ext>
            </a:extLst>
          </p:cNvPr>
          <p:cNvPicPr>
            <a:picLocks noChangeAspect="1"/>
          </p:cNvPicPr>
          <p:nvPr/>
        </p:nvPicPr>
        <p:blipFill>
          <a:blip r:embed="rId2"/>
          <a:srcRect/>
          <a:stretch/>
        </p:blipFill>
        <p:spPr>
          <a:xfrm>
            <a:off x="1543050" y="1652669"/>
            <a:ext cx="1984115" cy="1984115"/>
          </a:xfrm>
          <a:prstGeom prst="rect">
            <a:avLst/>
          </a:prstGeom>
        </p:spPr>
      </p:pic>
      <p:sp>
        <p:nvSpPr>
          <p:cNvPr id="4" name="TextBox 3">
            <a:extLst>
              <a:ext uri="{FF2B5EF4-FFF2-40B4-BE49-F238E27FC236}">
                <a16:creationId xmlns:a16="http://schemas.microsoft.com/office/drawing/2014/main" id="{DB13CCFE-3D3C-F3D8-5E5C-11B584756866}"/>
              </a:ext>
            </a:extLst>
          </p:cNvPr>
          <p:cNvSpPr txBox="1"/>
          <p:nvPr/>
        </p:nvSpPr>
        <p:spPr>
          <a:xfrm>
            <a:off x="1543050" y="3775232"/>
            <a:ext cx="1984115" cy="1938992"/>
          </a:xfrm>
          <a:prstGeom prst="rect">
            <a:avLst/>
          </a:prstGeom>
          <a:noFill/>
        </p:spPr>
        <p:txBody>
          <a:bodyPr wrap="square" rtlCol="0">
            <a:spAutoFit/>
          </a:bodyPr>
          <a:lstStyle/>
          <a:p>
            <a:pPr algn="ctr"/>
            <a:r>
              <a:rPr lang="en-NZ" sz="1200" b="1">
                <a:solidFill>
                  <a:srgbClr val="002060"/>
                </a:solidFill>
              </a:rPr>
              <a:t>Email Security</a:t>
            </a:r>
          </a:p>
          <a:p>
            <a:pPr algn="ctr"/>
            <a:r>
              <a:rPr lang="en-NZ" sz="1200" b="1">
                <a:solidFill>
                  <a:srgbClr val="002060"/>
                </a:solidFill>
              </a:rPr>
              <a:t>(5 mins) </a:t>
            </a:r>
          </a:p>
          <a:p>
            <a:pPr algn="ctr"/>
            <a:endParaRPr lang="en-NZ" sz="1200" b="1">
              <a:solidFill>
                <a:srgbClr val="002060"/>
              </a:solidFill>
            </a:endParaRPr>
          </a:p>
          <a:p>
            <a:pPr algn="ctr"/>
            <a:r>
              <a:rPr lang="en-NZ" sz="1200"/>
              <a:t>Bring some clarity to how you can protect your organisation and yourself from the always evolving danger of cyber threats. Discuss the pitfalls of mixing work and personal email. </a:t>
            </a:r>
          </a:p>
        </p:txBody>
      </p:sp>
      <p:pic>
        <p:nvPicPr>
          <p:cNvPr id="5" name="Picture 4">
            <a:extLst>
              <a:ext uri="{FF2B5EF4-FFF2-40B4-BE49-F238E27FC236}">
                <a16:creationId xmlns:a16="http://schemas.microsoft.com/office/drawing/2014/main" id="{012BDD48-D881-5420-5FB6-C38F4416B043}"/>
              </a:ext>
            </a:extLst>
          </p:cNvPr>
          <p:cNvPicPr>
            <a:picLocks noChangeAspect="1"/>
          </p:cNvPicPr>
          <p:nvPr/>
        </p:nvPicPr>
        <p:blipFill>
          <a:blip r:embed="rId3"/>
          <a:srcRect/>
          <a:stretch/>
        </p:blipFill>
        <p:spPr>
          <a:xfrm>
            <a:off x="5399864" y="1652669"/>
            <a:ext cx="1984115" cy="1984115"/>
          </a:xfrm>
          <a:prstGeom prst="rect">
            <a:avLst/>
          </a:prstGeom>
        </p:spPr>
      </p:pic>
      <p:sp>
        <p:nvSpPr>
          <p:cNvPr id="6" name="TextBox 5">
            <a:extLst>
              <a:ext uri="{FF2B5EF4-FFF2-40B4-BE49-F238E27FC236}">
                <a16:creationId xmlns:a16="http://schemas.microsoft.com/office/drawing/2014/main" id="{4DBD694F-A5C8-9B06-B4EA-6B4D8F3FC450}"/>
              </a:ext>
            </a:extLst>
          </p:cNvPr>
          <p:cNvSpPr txBox="1"/>
          <p:nvPr/>
        </p:nvSpPr>
        <p:spPr>
          <a:xfrm>
            <a:off x="5399864" y="3775232"/>
            <a:ext cx="1984115" cy="1384995"/>
          </a:xfrm>
          <a:prstGeom prst="rect">
            <a:avLst/>
          </a:prstGeom>
          <a:noFill/>
        </p:spPr>
        <p:txBody>
          <a:bodyPr wrap="square" rtlCol="0">
            <a:spAutoFit/>
          </a:bodyPr>
          <a:lstStyle/>
          <a:p>
            <a:pPr algn="ctr"/>
            <a:r>
              <a:rPr lang="en-NZ" sz="1200" b="1">
                <a:solidFill>
                  <a:srgbClr val="002060"/>
                </a:solidFill>
              </a:rPr>
              <a:t>Vishing (Voice Phishing)</a:t>
            </a:r>
          </a:p>
          <a:p>
            <a:pPr algn="ctr"/>
            <a:r>
              <a:rPr lang="en-NZ" sz="1200" b="1">
                <a:solidFill>
                  <a:srgbClr val="002060"/>
                </a:solidFill>
              </a:rPr>
              <a:t>(10 mins) </a:t>
            </a:r>
          </a:p>
          <a:p>
            <a:pPr algn="ctr"/>
            <a:endParaRPr lang="en-NZ" sz="1200" b="1">
              <a:solidFill>
                <a:srgbClr val="002060"/>
              </a:solidFill>
            </a:endParaRPr>
          </a:p>
          <a:p>
            <a:pPr algn="ctr"/>
            <a:r>
              <a:rPr lang="en-NZ" sz="1200"/>
              <a:t>Scammers use voice calls to convince their victims to give up personal and/or confidential information. </a:t>
            </a:r>
          </a:p>
        </p:txBody>
      </p:sp>
    </p:spTree>
    <p:extLst>
      <p:ext uri="{BB962C8B-B14F-4D97-AF65-F5344CB8AC3E}">
        <p14:creationId xmlns:p14="http://schemas.microsoft.com/office/powerpoint/2010/main" val="300432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8216-C534-E742-9B12-CACF3010D85E}"/>
              </a:ext>
            </a:extLst>
          </p:cNvPr>
          <p:cNvSpPr>
            <a:spLocks noGrp="1"/>
          </p:cNvSpPr>
          <p:nvPr>
            <p:ph type="title"/>
          </p:nvPr>
        </p:nvSpPr>
        <p:spPr>
          <a:xfrm>
            <a:off x="627306" y="226383"/>
            <a:ext cx="7886700" cy="738011"/>
          </a:xfrm>
        </p:spPr>
        <p:txBody>
          <a:bodyPr>
            <a:normAutofit/>
          </a:bodyPr>
          <a:lstStyle/>
          <a:p>
            <a:pPr algn="ctr"/>
            <a:r>
              <a:rPr lang="en-US"/>
              <a:t>Learning Pathway – Year 1</a:t>
            </a:r>
          </a:p>
        </p:txBody>
      </p:sp>
      <p:graphicFrame>
        <p:nvGraphicFramePr>
          <p:cNvPr id="3" name="Table 2">
            <a:extLst>
              <a:ext uri="{FF2B5EF4-FFF2-40B4-BE49-F238E27FC236}">
                <a16:creationId xmlns:a16="http://schemas.microsoft.com/office/drawing/2014/main" id="{CEC9BD5C-F5FA-9991-5547-D5EF505D761D}"/>
              </a:ext>
            </a:extLst>
          </p:cNvPr>
          <p:cNvGraphicFramePr>
            <a:graphicFrameLocks noGrp="1"/>
          </p:cNvGraphicFramePr>
          <p:nvPr>
            <p:extLst>
              <p:ext uri="{D42A27DB-BD31-4B8C-83A1-F6EECF244321}">
                <p14:modId xmlns:p14="http://schemas.microsoft.com/office/powerpoint/2010/main" val="3899355657"/>
              </p:ext>
            </p:extLst>
          </p:nvPr>
        </p:nvGraphicFramePr>
        <p:xfrm>
          <a:off x="410124" y="1194888"/>
          <a:ext cx="8321064" cy="3349103"/>
        </p:xfrm>
        <a:graphic>
          <a:graphicData uri="http://schemas.openxmlformats.org/drawingml/2006/table">
            <a:tbl>
              <a:tblPr firstRow="1" bandRow="1">
                <a:tableStyleId>{5C22544A-7EE6-4342-B048-85BDC9FD1C3A}</a:tableStyleId>
              </a:tblPr>
              <a:tblGrid>
                <a:gridCol w="1018922">
                  <a:extLst>
                    <a:ext uri="{9D8B030D-6E8A-4147-A177-3AD203B41FA5}">
                      <a16:colId xmlns:a16="http://schemas.microsoft.com/office/drawing/2014/main" val="763459386"/>
                    </a:ext>
                  </a:extLst>
                </a:gridCol>
                <a:gridCol w="5974030">
                  <a:extLst>
                    <a:ext uri="{9D8B030D-6E8A-4147-A177-3AD203B41FA5}">
                      <a16:colId xmlns:a16="http://schemas.microsoft.com/office/drawing/2014/main" val="2913311689"/>
                    </a:ext>
                  </a:extLst>
                </a:gridCol>
                <a:gridCol w="1328112">
                  <a:extLst>
                    <a:ext uri="{9D8B030D-6E8A-4147-A177-3AD203B41FA5}">
                      <a16:colId xmlns:a16="http://schemas.microsoft.com/office/drawing/2014/main" val="1746895041"/>
                    </a:ext>
                  </a:extLst>
                </a:gridCol>
              </a:tblGrid>
              <a:tr h="350767">
                <a:tc>
                  <a:txBody>
                    <a:bodyPr/>
                    <a:lstStyle/>
                    <a:p>
                      <a:pPr algn="ctr"/>
                      <a:r>
                        <a:rPr lang="en-NZ" sz="1600"/>
                        <a:t>#</a:t>
                      </a:r>
                    </a:p>
                  </a:txBody>
                  <a:tcPr>
                    <a:lnB w="12700" cap="flat" cmpd="sng" algn="ctr">
                      <a:solidFill>
                        <a:schemeClr val="bg1"/>
                      </a:solidFill>
                      <a:prstDash val="solid"/>
                      <a:round/>
                      <a:headEnd type="none" w="med" len="med"/>
                      <a:tailEnd type="none" w="med" len="med"/>
                    </a:lnB>
                    <a:solidFill>
                      <a:srgbClr val="027FAA"/>
                    </a:solidFill>
                  </a:tcPr>
                </a:tc>
                <a:tc>
                  <a:txBody>
                    <a:bodyPr/>
                    <a:lstStyle/>
                    <a:p>
                      <a:pPr algn="ctr"/>
                      <a:r>
                        <a:rPr lang="mi-NZ" sz="1600" dirty="0" err="1"/>
                        <a:t>Courses</a:t>
                      </a:r>
                      <a:endParaRPr lang="en-NZ" sz="1600" dirty="0"/>
                    </a:p>
                  </a:txBody>
                  <a:tcPr>
                    <a:lnB w="12700" cap="flat" cmpd="sng" algn="ctr">
                      <a:solidFill>
                        <a:schemeClr val="bg1"/>
                      </a:solidFill>
                      <a:prstDash val="solid"/>
                      <a:round/>
                      <a:headEnd type="none" w="med" len="med"/>
                      <a:tailEnd type="none" w="med" len="med"/>
                    </a:lnB>
                    <a:solidFill>
                      <a:srgbClr val="027FAA"/>
                    </a:solidFill>
                  </a:tcPr>
                </a:tc>
                <a:tc>
                  <a:txBody>
                    <a:bodyPr/>
                    <a:lstStyle/>
                    <a:p>
                      <a:pPr algn="ctr"/>
                      <a:r>
                        <a:rPr lang="mi-NZ" sz="1600" dirty="0" err="1"/>
                        <a:t>Duration</a:t>
                      </a:r>
                      <a:endParaRPr lang="en-NZ" sz="1600" dirty="0"/>
                    </a:p>
                  </a:txBody>
                  <a:tcPr>
                    <a:lnB w="12700" cap="flat" cmpd="sng" algn="ctr">
                      <a:solidFill>
                        <a:schemeClr val="bg1"/>
                      </a:solidFill>
                      <a:prstDash val="solid"/>
                      <a:round/>
                      <a:headEnd type="none" w="med" len="med"/>
                      <a:tailEnd type="none" w="med" len="med"/>
                    </a:lnB>
                    <a:solidFill>
                      <a:srgbClr val="027FAA"/>
                    </a:solidFill>
                  </a:tcPr>
                </a:tc>
                <a:extLst>
                  <a:ext uri="{0D108BD9-81ED-4DB2-BD59-A6C34878D82A}">
                    <a16:rowId xmlns:a16="http://schemas.microsoft.com/office/drawing/2014/main" val="2788782135"/>
                  </a:ext>
                </a:extLst>
              </a:tr>
              <a:tr h="374792">
                <a:tc>
                  <a:txBody>
                    <a:bodyPr/>
                    <a:lstStyle/>
                    <a:p>
                      <a:pPr algn="ctr"/>
                      <a:r>
                        <a:rPr lang="mi-NZ" sz="1600"/>
                        <a:t>1</a:t>
                      </a:r>
                      <a:endParaRPr lang="en-NZ"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New Zealand: Scan for SCAM emails </a:t>
                      </a:r>
                    </a:p>
                  </a:txBody>
                  <a:tcPr marL="4763" marR="4763" marT="4763" marB="0">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10 mins</a:t>
                      </a:r>
                    </a:p>
                  </a:txBody>
                  <a:tcPr marL="4763" marR="4763" marT="4763" marB="0">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2306045826"/>
                  </a:ext>
                </a:extLst>
              </a:tr>
              <a:tr h="374792">
                <a:tc>
                  <a:txBody>
                    <a:bodyPr/>
                    <a:lstStyle/>
                    <a:p>
                      <a:pPr algn="ctr"/>
                      <a:r>
                        <a:rPr lang="mi-NZ" sz="1600"/>
                        <a:t>2</a:t>
                      </a:r>
                      <a:endParaRPr lang="en-NZ"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r>
                        <a:rPr lang="en-NZ" sz="1600" b="0" i="0" u="none" strike="noStrike" dirty="0">
                          <a:solidFill>
                            <a:srgbClr val="000000"/>
                          </a:solidFill>
                          <a:effectLst/>
                          <a:latin typeface="+mn-lt"/>
                        </a:rPr>
                        <a:t>Building a Positive Security Culture</a:t>
                      </a:r>
                    </a:p>
                  </a:txBody>
                  <a:tcPr marL="4763" marR="4763" marT="4763" marB="0">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7 mins</a:t>
                      </a:r>
                    </a:p>
                  </a:txBody>
                  <a:tcPr marL="4763" marR="4763" marT="4763" marB="0">
                    <a:solidFill>
                      <a:schemeClr val="bg1"/>
                    </a:solidFill>
                  </a:tcPr>
                </a:tc>
                <a:extLst>
                  <a:ext uri="{0D108BD9-81ED-4DB2-BD59-A6C34878D82A}">
                    <a16:rowId xmlns:a16="http://schemas.microsoft.com/office/drawing/2014/main" val="173329174"/>
                  </a:ext>
                </a:extLst>
              </a:tr>
              <a:tr h="374792">
                <a:tc>
                  <a:txBody>
                    <a:bodyPr/>
                    <a:lstStyle/>
                    <a:p>
                      <a:pPr algn="ctr"/>
                      <a:r>
                        <a:rPr lang="mi-NZ" sz="1600"/>
                        <a:t>3</a:t>
                      </a:r>
                      <a:endParaRPr lang="en-NZ"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NZ Passwords &amp; Passphrases</a:t>
                      </a:r>
                    </a:p>
                  </a:txBody>
                  <a:tcPr marL="4763" marR="4763" marT="4763" marB="0">
                    <a:lnL w="12700" cap="flat" cmpd="sng" algn="ctr">
                      <a:noFill/>
                      <a:prstDash val="solid"/>
                      <a:round/>
                      <a:headEnd type="none" w="med" len="med"/>
                      <a:tailEnd type="none" w="med" len="med"/>
                    </a:lnL>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5 mins</a:t>
                      </a:r>
                    </a:p>
                  </a:txBody>
                  <a:tcPr marL="4763" marR="4763" marT="4763" marB="0">
                    <a:solidFill>
                      <a:schemeClr val="bg1"/>
                    </a:solidFill>
                  </a:tcPr>
                </a:tc>
                <a:extLst>
                  <a:ext uri="{0D108BD9-81ED-4DB2-BD59-A6C34878D82A}">
                    <a16:rowId xmlns:a16="http://schemas.microsoft.com/office/drawing/2014/main" val="2181597622"/>
                  </a:ext>
                </a:extLst>
              </a:tr>
              <a:tr h="374792">
                <a:tc>
                  <a:txBody>
                    <a:bodyPr/>
                    <a:lstStyle/>
                    <a:p>
                      <a:pPr algn="ctr"/>
                      <a:r>
                        <a:rPr lang="mi-NZ" sz="1600"/>
                        <a:t>4</a:t>
                      </a:r>
                      <a:endParaRPr lang="en-NZ"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NZ Scams &amp; Social Engineering</a:t>
                      </a:r>
                    </a:p>
                  </a:txBody>
                  <a:tcPr marL="4763" marR="4763" marT="4763" marB="0">
                    <a:lnL w="12700" cap="flat" cmpd="sng" algn="ctr">
                      <a:noFill/>
                      <a:prstDash val="solid"/>
                      <a:round/>
                      <a:headEnd type="none" w="med" len="med"/>
                      <a:tailEnd type="none" w="med" len="med"/>
                    </a:lnL>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5 mins</a:t>
                      </a:r>
                    </a:p>
                  </a:txBody>
                  <a:tcPr marL="4763" marR="4763" marT="4763" marB="0">
                    <a:solidFill>
                      <a:schemeClr val="bg1"/>
                    </a:solidFill>
                  </a:tcPr>
                </a:tc>
                <a:extLst>
                  <a:ext uri="{0D108BD9-81ED-4DB2-BD59-A6C34878D82A}">
                    <a16:rowId xmlns:a16="http://schemas.microsoft.com/office/drawing/2014/main" val="780493356"/>
                  </a:ext>
                </a:extLst>
              </a:tr>
              <a:tr h="374792">
                <a:tc>
                  <a:txBody>
                    <a:bodyPr/>
                    <a:lstStyle/>
                    <a:p>
                      <a:pPr algn="ctr"/>
                      <a:r>
                        <a:rPr lang="en-NZ" sz="1600"/>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MFA</a:t>
                      </a:r>
                    </a:p>
                  </a:txBody>
                  <a:tcPr marL="4763" marR="4763" marT="4763" marB="0">
                    <a:lnL w="12700" cap="flat" cmpd="sng" algn="ctr">
                      <a:noFill/>
                      <a:prstDash val="solid"/>
                      <a:round/>
                      <a:headEnd type="none" w="med" len="med"/>
                      <a:tailEnd type="none" w="med" len="med"/>
                    </a:lnL>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10 mins</a:t>
                      </a:r>
                    </a:p>
                  </a:txBody>
                  <a:tcPr marL="4763" marR="4763" marT="4763" marB="0">
                    <a:solidFill>
                      <a:schemeClr val="bg1"/>
                    </a:solidFill>
                  </a:tcPr>
                </a:tc>
                <a:extLst>
                  <a:ext uri="{0D108BD9-81ED-4DB2-BD59-A6C34878D82A}">
                    <a16:rowId xmlns:a16="http://schemas.microsoft.com/office/drawing/2014/main" val="4094448886"/>
                  </a:ext>
                </a:extLst>
              </a:tr>
              <a:tr h="374792">
                <a:tc>
                  <a:txBody>
                    <a:bodyPr/>
                    <a:lstStyle/>
                    <a:p>
                      <a:pPr algn="ctr"/>
                      <a:r>
                        <a:rPr lang="mi-NZ" sz="1600"/>
                        <a:t>6</a:t>
                      </a:r>
                      <a:endParaRPr lang="en-NZ"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r>
                        <a:rPr lang="en-NZ" sz="1600" b="0" i="0" u="none" strike="noStrike" dirty="0">
                          <a:solidFill>
                            <a:srgbClr val="000000"/>
                          </a:solidFill>
                          <a:effectLst/>
                          <a:latin typeface="+mn-lt"/>
                        </a:rPr>
                        <a:t>Protecting Your Digital Identity</a:t>
                      </a:r>
                    </a:p>
                  </a:txBody>
                  <a:tcPr marL="4763" marR="4763" marT="4763" marB="0">
                    <a:lnL w="12700" cap="flat" cmpd="sng" algn="ctr">
                      <a:noFill/>
                      <a:prstDash val="solid"/>
                      <a:round/>
                      <a:headEnd type="none" w="med" len="med"/>
                      <a:tailEnd type="none" w="med" len="med"/>
                    </a:lnL>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5 mins</a:t>
                      </a:r>
                    </a:p>
                  </a:txBody>
                  <a:tcPr marL="4763" marR="4763" marT="4763" marB="0">
                    <a:solidFill>
                      <a:schemeClr val="bg1"/>
                    </a:solidFill>
                  </a:tcPr>
                </a:tc>
                <a:extLst>
                  <a:ext uri="{0D108BD9-81ED-4DB2-BD59-A6C34878D82A}">
                    <a16:rowId xmlns:a16="http://schemas.microsoft.com/office/drawing/2014/main" val="1528315285"/>
                  </a:ext>
                </a:extLst>
              </a:tr>
              <a:tr h="374792">
                <a:tc>
                  <a:txBody>
                    <a:bodyPr/>
                    <a:lstStyle/>
                    <a:p>
                      <a:pPr algn="ctr"/>
                      <a:r>
                        <a:rPr lang="en-NZ" sz="1600"/>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Smishing (SMS Phishing)</a:t>
                      </a:r>
                    </a:p>
                  </a:txBody>
                  <a:tcPr marL="4763" marR="4763" marT="4763" marB="0">
                    <a:lnL w="12700" cap="flat" cmpd="sng" algn="ctr">
                      <a:noFill/>
                      <a:prstDash val="solid"/>
                      <a:round/>
                      <a:headEnd type="none" w="med" len="med"/>
                      <a:tailEnd type="none" w="med" len="med"/>
                    </a:lnL>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10 mins</a:t>
                      </a:r>
                    </a:p>
                  </a:txBody>
                  <a:tcPr marL="4763" marR="4763" marT="4763" marB="0">
                    <a:solidFill>
                      <a:schemeClr val="bg1"/>
                    </a:solidFill>
                  </a:tcPr>
                </a:tc>
                <a:extLst>
                  <a:ext uri="{0D108BD9-81ED-4DB2-BD59-A6C34878D82A}">
                    <a16:rowId xmlns:a16="http://schemas.microsoft.com/office/drawing/2014/main" val="2583991087"/>
                  </a:ext>
                </a:extLst>
              </a:tr>
              <a:tr h="374792">
                <a:tc gridSpan="2">
                  <a:txBody>
                    <a:bodyPr/>
                    <a:lstStyle/>
                    <a:p>
                      <a:pPr algn="ctr"/>
                      <a:r>
                        <a:rPr lang="en-NZ" sz="1600" dirty="0">
                          <a:solidFill>
                            <a:schemeClr val="bg1"/>
                          </a:solidFill>
                        </a:rPr>
                        <a:t>Year 1 Total Duration</a:t>
                      </a:r>
                    </a:p>
                  </a:txBody>
                  <a:tcP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27FAA"/>
                    </a:solidFill>
                  </a:tcPr>
                </a:tc>
                <a:tc hMerge="1">
                  <a:txBody>
                    <a:bodyPr/>
                    <a:lstStyle/>
                    <a:p>
                      <a:pPr algn="ctr"/>
                      <a:endParaRPr lang="en-NZ" sz="200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27FAA"/>
                    </a:solidFill>
                  </a:tcPr>
                </a:tc>
                <a:tc>
                  <a:txBody>
                    <a:bodyPr/>
                    <a:lstStyle/>
                    <a:p>
                      <a:pPr algn="ctr" fontAlgn="t"/>
                      <a:r>
                        <a:rPr lang="en-NZ" sz="1600" b="0" i="0" u="none" strike="noStrike" dirty="0">
                          <a:solidFill>
                            <a:schemeClr val="bg1"/>
                          </a:solidFill>
                          <a:effectLst/>
                          <a:latin typeface="Calibri" panose="020F0502020204030204" pitchFamily="34" charset="0"/>
                        </a:rPr>
                        <a:t>52 mins</a:t>
                      </a:r>
                    </a:p>
                  </a:txBody>
                  <a:tcPr marL="4763" marR="4763" marT="4763" marB="0">
                    <a:solidFill>
                      <a:srgbClr val="027FAA"/>
                    </a:solidFill>
                  </a:tcPr>
                </a:tc>
                <a:extLst>
                  <a:ext uri="{0D108BD9-81ED-4DB2-BD59-A6C34878D82A}">
                    <a16:rowId xmlns:a16="http://schemas.microsoft.com/office/drawing/2014/main" val="2405946957"/>
                  </a:ext>
                </a:extLst>
              </a:tr>
            </a:tbl>
          </a:graphicData>
        </a:graphic>
      </p:graphicFrame>
      <p:sp>
        <p:nvSpPr>
          <p:cNvPr id="5" name="TextBox 4">
            <a:extLst>
              <a:ext uri="{FF2B5EF4-FFF2-40B4-BE49-F238E27FC236}">
                <a16:creationId xmlns:a16="http://schemas.microsoft.com/office/drawing/2014/main" id="{4C17EA2F-276B-BA90-28AF-E6231293C31C}"/>
              </a:ext>
            </a:extLst>
          </p:cNvPr>
          <p:cNvSpPr txBox="1"/>
          <p:nvPr/>
        </p:nvSpPr>
        <p:spPr>
          <a:xfrm>
            <a:off x="410123" y="4774485"/>
            <a:ext cx="8500611" cy="1200329"/>
          </a:xfrm>
          <a:prstGeom prst="rect">
            <a:avLst/>
          </a:prstGeom>
          <a:noFill/>
        </p:spPr>
        <p:txBody>
          <a:bodyPr wrap="square" lIns="91440" tIns="45720" rIns="91440" bIns="45720" anchor="t">
            <a:spAutoFit/>
          </a:bodyPr>
          <a:lstStyle/>
          <a:p>
            <a:r>
              <a:rPr lang="en-NZ" sz="1200" i="1" dirty="0">
                <a:latin typeface="-apple-system"/>
              </a:rPr>
              <a:t>Phriendly Phishing worked together with TEC and peak bodies to create the recommended learning pathway for year 2 and 3. Every organisation is free to customise their learning pathway (see the  </a:t>
            </a:r>
            <a:r>
              <a:rPr lang="en-NZ" sz="1200" i="1" dirty="0">
                <a:solidFill>
                  <a:srgbClr val="027FAA"/>
                </a:solidFill>
                <a:latin typeface="-apple-system"/>
                <a:hlinkClick r:id="rId3">
                  <a:extLst>
                    <a:ext uri="{A12FA001-AC4F-418D-AE19-62706E023703}">
                      <ahyp:hlinkClr xmlns:ahyp="http://schemas.microsoft.com/office/drawing/2018/hyperlinkcolor" val="tx"/>
                    </a:ext>
                  </a:extLst>
                </a:hlinkClick>
              </a:rPr>
              <a:t>Phriendly Phishing Onboarding Guide</a:t>
            </a:r>
            <a:r>
              <a:rPr lang="en-NZ" sz="1200" i="1" dirty="0">
                <a:latin typeface="-apple-system"/>
              </a:rPr>
              <a:t>  for instructions about how to do this - slides 33-36). Courses are scheduled every 2 months and run for 4 weeks. A staff member will receive an email with a link and request to complete the course. Reminders are sent 17, 10, 3 and 0 days before the course ends. If the course is not completed within the 4 weeks, </a:t>
            </a:r>
            <a:r>
              <a:rPr lang="en-NZ" sz="1200" i="1" dirty="0">
                <a:effectLst/>
              </a:rPr>
              <a:t>the course will auto-reschedule until it has been passed. If the course has been completed, the staff member will receive the link to the next course 2 months in (with a minimum of 9 days between completing one course and being invited to start the next).</a:t>
            </a:r>
            <a:r>
              <a:rPr lang="en-NZ" sz="1200" i="1" dirty="0"/>
              <a:t>  </a:t>
            </a:r>
            <a:endParaRPr lang="en-NZ" sz="1200" i="1" dirty="0">
              <a:effectLst/>
            </a:endParaRPr>
          </a:p>
        </p:txBody>
      </p:sp>
    </p:spTree>
    <p:extLst>
      <p:ext uri="{BB962C8B-B14F-4D97-AF65-F5344CB8AC3E}">
        <p14:creationId xmlns:p14="http://schemas.microsoft.com/office/powerpoint/2010/main" val="316262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8216-C534-E742-9B12-CACF3010D85E}"/>
              </a:ext>
            </a:extLst>
          </p:cNvPr>
          <p:cNvSpPr>
            <a:spLocks noGrp="1"/>
          </p:cNvSpPr>
          <p:nvPr>
            <p:ph type="title"/>
          </p:nvPr>
        </p:nvSpPr>
        <p:spPr>
          <a:xfrm>
            <a:off x="628650" y="474958"/>
            <a:ext cx="7886700" cy="738011"/>
          </a:xfrm>
        </p:spPr>
        <p:txBody>
          <a:bodyPr>
            <a:normAutofit fontScale="90000"/>
          </a:bodyPr>
          <a:lstStyle/>
          <a:p>
            <a:pPr algn="ctr"/>
            <a:r>
              <a:rPr lang="en-US"/>
              <a:t>Security Awareness Training Modules – Year 1</a:t>
            </a:r>
          </a:p>
        </p:txBody>
      </p:sp>
      <p:pic>
        <p:nvPicPr>
          <p:cNvPr id="25" name="Picture 24">
            <a:extLst>
              <a:ext uri="{FF2B5EF4-FFF2-40B4-BE49-F238E27FC236}">
                <a16:creationId xmlns:a16="http://schemas.microsoft.com/office/drawing/2014/main" id="{0447AB1A-B277-6D3F-7C1E-D5BDCDA14631}"/>
              </a:ext>
            </a:extLst>
          </p:cNvPr>
          <p:cNvPicPr>
            <a:picLocks noChangeAspect="1"/>
          </p:cNvPicPr>
          <p:nvPr/>
        </p:nvPicPr>
        <p:blipFill rotWithShape="1">
          <a:blip r:embed="rId4"/>
          <a:srcRect l="22065" t="727" r="-2875" b="68082"/>
          <a:stretch/>
        </p:blipFill>
        <p:spPr>
          <a:xfrm>
            <a:off x="3462832" y="1712110"/>
            <a:ext cx="2243008" cy="1292662"/>
          </a:xfrm>
          <a:prstGeom prst="rect">
            <a:avLst/>
          </a:prstGeom>
        </p:spPr>
      </p:pic>
      <p:sp>
        <p:nvSpPr>
          <p:cNvPr id="26" name="TextBox 18">
            <a:extLst>
              <a:ext uri="{FF2B5EF4-FFF2-40B4-BE49-F238E27FC236}">
                <a16:creationId xmlns:a16="http://schemas.microsoft.com/office/drawing/2014/main" id="{902677CF-279D-0A42-93CA-DB77789961EA}"/>
              </a:ext>
            </a:extLst>
          </p:cNvPr>
          <p:cNvSpPr txBox="1"/>
          <p:nvPr/>
        </p:nvSpPr>
        <p:spPr>
          <a:xfrm>
            <a:off x="603965" y="3111406"/>
            <a:ext cx="2250898" cy="2031325"/>
          </a:xfrm>
          <a:prstGeom prst="rect">
            <a:avLst/>
          </a:prstGeom>
        </p:spPr>
        <p:txBody>
          <a:bodyPr wrap="square" lIns="0" tIns="0" rIns="0" bIns="0" rtlCol="0" anchor="t">
            <a:spAutoFit/>
          </a:bodyPr>
          <a:lstStyle/>
          <a:p>
            <a:pPr algn="ctr"/>
            <a:r>
              <a:rPr lang="en-US" sz="1200" b="1">
                <a:solidFill>
                  <a:srgbClr val="002060"/>
                </a:solidFill>
              </a:rPr>
              <a:t>New Zealand: Scan for S.C.A.M</a:t>
            </a:r>
          </a:p>
          <a:p>
            <a:pPr algn="ctr"/>
            <a:r>
              <a:rPr lang="en-US" sz="1200" b="1">
                <a:solidFill>
                  <a:srgbClr val="002060"/>
                </a:solidFill>
              </a:rPr>
              <a:t>(10 mins) </a:t>
            </a:r>
          </a:p>
          <a:p>
            <a:pPr algn="ctr"/>
            <a:endParaRPr lang="en-US" sz="1200" b="1">
              <a:solidFill>
                <a:srgbClr val="002060"/>
              </a:solidFill>
            </a:endParaRPr>
          </a:p>
          <a:p>
            <a:pPr algn="ctr"/>
            <a:r>
              <a:rPr lang="en-NZ" sz="1200"/>
              <a:t>Scan for S.C.A.M introduces you to basics of S.C.A.M. (Sender, Content, Action, Manage) phishing concepts. You will understand basic terminology and explore the different approaches scammers use to trick your staff, friends, and whānau.</a:t>
            </a:r>
            <a:endParaRPr lang="en-US" sz="1200"/>
          </a:p>
        </p:txBody>
      </p:sp>
      <p:pic>
        <p:nvPicPr>
          <p:cNvPr id="29" name="Picture 28">
            <a:extLst>
              <a:ext uri="{FF2B5EF4-FFF2-40B4-BE49-F238E27FC236}">
                <a16:creationId xmlns:a16="http://schemas.microsoft.com/office/drawing/2014/main" id="{1F7EE4D8-57C5-408C-8F7B-9ABD8FF8DF00}"/>
              </a:ext>
            </a:extLst>
          </p:cNvPr>
          <p:cNvPicPr>
            <a:picLocks noChangeAspect="1"/>
          </p:cNvPicPr>
          <p:nvPr/>
        </p:nvPicPr>
        <p:blipFill rotWithShape="1">
          <a:blip r:embed="rId5"/>
          <a:srcRect l="660" t="-539" r="17096" b="66857"/>
          <a:stretch/>
        </p:blipFill>
        <p:spPr>
          <a:xfrm>
            <a:off x="6313809" y="1712110"/>
            <a:ext cx="2201541" cy="1292662"/>
          </a:xfrm>
          <a:prstGeom prst="rect">
            <a:avLst/>
          </a:prstGeom>
        </p:spPr>
      </p:pic>
      <p:pic>
        <p:nvPicPr>
          <p:cNvPr id="30" name="Picture 29">
            <a:extLst>
              <a:ext uri="{FF2B5EF4-FFF2-40B4-BE49-F238E27FC236}">
                <a16:creationId xmlns:a16="http://schemas.microsoft.com/office/drawing/2014/main" id="{000CF78E-9FAB-EF97-9EB7-8CB656B1BD88}"/>
              </a:ext>
            </a:extLst>
          </p:cNvPr>
          <p:cNvPicPr>
            <a:picLocks noChangeAspect="1"/>
          </p:cNvPicPr>
          <p:nvPr/>
        </p:nvPicPr>
        <p:blipFill rotWithShape="1">
          <a:blip r:embed="rId6"/>
          <a:srcRect b="60142"/>
          <a:stretch/>
        </p:blipFill>
        <p:spPr>
          <a:xfrm>
            <a:off x="603965" y="1712110"/>
            <a:ext cx="2250898" cy="1292662"/>
          </a:xfrm>
          <a:prstGeom prst="rect">
            <a:avLst/>
          </a:prstGeom>
        </p:spPr>
      </p:pic>
      <p:sp>
        <p:nvSpPr>
          <p:cNvPr id="33" name="TextBox 18">
            <a:extLst>
              <a:ext uri="{FF2B5EF4-FFF2-40B4-BE49-F238E27FC236}">
                <a16:creationId xmlns:a16="http://schemas.microsoft.com/office/drawing/2014/main" id="{E234E234-7556-88A7-AF6A-0F25910C7BF6}"/>
              </a:ext>
            </a:extLst>
          </p:cNvPr>
          <p:cNvSpPr txBox="1"/>
          <p:nvPr/>
        </p:nvSpPr>
        <p:spPr>
          <a:xfrm>
            <a:off x="3503362" y="3116032"/>
            <a:ext cx="2202478" cy="1477328"/>
          </a:xfrm>
          <a:prstGeom prst="rect">
            <a:avLst/>
          </a:prstGeom>
        </p:spPr>
        <p:txBody>
          <a:bodyPr wrap="square" lIns="0" tIns="0" rIns="0" bIns="0" rtlCol="0" anchor="t">
            <a:spAutoFit/>
          </a:bodyPr>
          <a:lstStyle/>
          <a:p>
            <a:pPr algn="ctr"/>
            <a:r>
              <a:rPr lang="en-US" sz="1200" b="1">
                <a:solidFill>
                  <a:srgbClr val="002060"/>
                </a:solidFill>
              </a:rPr>
              <a:t>Building a positive security culture</a:t>
            </a:r>
          </a:p>
          <a:p>
            <a:pPr algn="ctr"/>
            <a:r>
              <a:rPr lang="en-US" sz="1200" b="1">
                <a:solidFill>
                  <a:srgbClr val="002060"/>
                </a:solidFill>
              </a:rPr>
              <a:t>(7 mins) </a:t>
            </a:r>
          </a:p>
          <a:p>
            <a:pPr algn="ctr"/>
            <a:endParaRPr lang="en-US" sz="1200" b="1">
              <a:solidFill>
                <a:srgbClr val="002060"/>
              </a:solidFill>
            </a:endParaRPr>
          </a:p>
          <a:p>
            <a:pPr algn="ctr"/>
            <a:r>
              <a:rPr lang="en-NZ" sz="1200" b="0" i="0">
                <a:solidFill>
                  <a:srgbClr val="4C4C4C"/>
                </a:solidFill>
                <a:effectLst/>
              </a:rPr>
              <a:t>This course aims to help you shift employees viewing compliance as a tick-box exercise, and rather to help build a positive </a:t>
            </a:r>
            <a:r>
              <a:rPr lang="en-NZ" sz="1200"/>
              <a:t>security</a:t>
            </a:r>
            <a:r>
              <a:rPr lang="en-NZ" sz="1200" b="0" i="0">
                <a:solidFill>
                  <a:srgbClr val="4C4C4C"/>
                </a:solidFill>
                <a:effectLst/>
              </a:rPr>
              <a:t> culture.</a:t>
            </a:r>
            <a:endParaRPr lang="en-US" sz="1200">
              <a:solidFill>
                <a:srgbClr val="002060"/>
              </a:solidFill>
            </a:endParaRPr>
          </a:p>
        </p:txBody>
      </p:sp>
      <p:sp>
        <p:nvSpPr>
          <p:cNvPr id="34" name="TextBox 18">
            <a:extLst>
              <a:ext uri="{FF2B5EF4-FFF2-40B4-BE49-F238E27FC236}">
                <a16:creationId xmlns:a16="http://schemas.microsoft.com/office/drawing/2014/main" id="{FA9E8E8B-E30C-E08D-FFAE-09B25DED720E}"/>
              </a:ext>
            </a:extLst>
          </p:cNvPr>
          <p:cNvSpPr txBox="1"/>
          <p:nvPr/>
        </p:nvSpPr>
        <p:spPr>
          <a:xfrm>
            <a:off x="6128209" y="3111406"/>
            <a:ext cx="2572739" cy="1661993"/>
          </a:xfrm>
          <a:prstGeom prst="rect">
            <a:avLst/>
          </a:prstGeom>
        </p:spPr>
        <p:txBody>
          <a:bodyPr wrap="square" lIns="0" tIns="0" rIns="0" bIns="0" rtlCol="0" anchor="t">
            <a:spAutoFit/>
          </a:bodyPr>
          <a:lstStyle/>
          <a:p>
            <a:pPr algn="ctr"/>
            <a:r>
              <a:rPr lang="en-US" sz="1200" b="1">
                <a:solidFill>
                  <a:srgbClr val="002060"/>
                </a:solidFill>
              </a:rPr>
              <a:t>New Zealand: Passwords &amp; Passphrases</a:t>
            </a:r>
          </a:p>
          <a:p>
            <a:pPr algn="ctr"/>
            <a:r>
              <a:rPr lang="en-US" sz="1200" b="1">
                <a:solidFill>
                  <a:srgbClr val="002060"/>
                </a:solidFill>
              </a:rPr>
              <a:t>(5 mins) </a:t>
            </a:r>
          </a:p>
          <a:p>
            <a:pPr algn="ctr"/>
            <a:endParaRPr lang="en-US" sz="1200" b="1">
              <a:solidFill>
                <a:srgbClr val="002060"/>
              </a:solidFill>
            </a:endParaRPr>
          </a:p>
          <a:p>
            <a:pPr algn="ctr"/>
            <a:r>
              <a:rPr lang="en-NZ" sz="1200"/>
              <a:t>Passwords are the primary means to authenticating and accessing systems within organisations and at home. Ensure you understand the important role of passwords in keeping information safe and secure.</a:t>
            </a:r>
            <a:endParaRPr lang="en-US" sz="1200"/>
          </a:p>
        </p:txBody>
      </p:sp>
    </p:spTree>
    <p:extLst>
      <p:ext uri="{BB962C8B-B14F-4D97-AF65-F5344CB8AC3E}">
        <p14:creationId xmlns:p14="http://schemas.microsoft.com/office/powerpoint/2010/main" val="163865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8216-C534-E742-9B12-CACF3010D85E}"/>
              </a:ext>
            </a:extLst>
          </p:cNvPr>
          <p:cNvSpPr>
            <a:spLocks noGrp="1"/>
          </p:cNvSpPr>
          <p:nvPr>
            <p:ph type="title"/>
          </p:nvPr>
        </p:nvSpPr>
        <p:spPr>
          <a:xfrm>
            <a:off x="628650" y="474958"/>
            <a:ext cx="7886700" cy="738011"/>
          </a:xfrm>
        </p:spPr>
        <p:txBody>
          <a:bodyPr>
            <a:normAutofit fontScale="90000"/>
          </a:bodyPr>
          <a:lstStyle/>
          <a:p>
            <a:pPr algn="ctr"/>
            <a:r>
              <a:rPr lang="en-US"/>
              <a:t>Security Awareness Training Modules – Year 1</a:t>
            </a:r>
          </a:p>
        </p:txBody>
      </p:sp>
      <p:pic>
        <p:nvPicPr>
          <p:cNvPr id="27" name="Picture 26">
            <a:extLst>
              <a:ext uri="{FF2B5EF4-FFF2-40B4-BE49-F238E27FC236}">
                <a16:creationId xmlns:a16="http://schemas.microsoft.com/office/drawing/2014/main" id="{C16C327B-A9F7-3B67-84C0-AFBD7CCA06C2}"/>
              </a:ext>
            </a:extLst>
          </p:cNvPr>
          <p:cNvPicPr>
            <a:picLocks noChangeAspect="1"/>
          </p:cNvPicPr>
          <p:nvPr/>
        </p:nvPicPr>
        <p:blipFill rotWithShape="1">
          <a:blip r:embed="rId3"/>
          <a:srcRect t="1" b="60751"/>
          <a:stretch/>
        </p:blipFill>
        <p:spPr>
          <a:xfrm>
            <a:off x="2563294" y="1710999"/>
            <a:ext cx="1912213" cy="1081265"/>
          </a:xfrm>
          <a:prstGeom prst="rect">
            <a:avLst/>
          </a:prstGeom>
        </p:spPr>
      </p:pic>
      <p:pic>
        <p:nvPicPr>
          <p:cNvPr id="28" name="Picture 27">
            <a:extLst>
              <a:ext uri="{FF2B5EF4-FFF2-40B4-BE49-F238E27FC236}">
                <a16:creationId xmlns:a16="http://schemas.microsoft.com/office/drawing/2014/main" id="{E666D750-C51B-3D70-E727-434ADF934DA2}"/>
              </a:ext>
            </a:extLst>
          </p:cNvPr>
          <p:cNvPicPr>
            <a:picLocks noChangeAspect="1"/>
          </p:cNvPicPr>
          <p:nvPr/>
        </p:nvPicPr>
        <p:blipFill rotWithShape="1">
          <a:blip r:embed="rId4"/>
          <a:srcRect b="58449"/>
          <a:stretch/>
        </p:blipFill>
        <p:spPr>
          <a:xfrm>
            <a:off x="211732" y="1710999"/>
            <a:ext cx="1942771" cy="1086927"/>
          </a:xfrm>
          <a:prstGeom prst="rect">
            <a:avLst/>
          </a:prstGeom>
        </p:spPr>
      </p:pic>
      <p:pic>
        <p:nvPicPr>
          <p:cNvPr id="31" name="Picture 30">
            <a:extLst>
              <a:ext uri="{FF2B5EF4-FFF2-40B4-BE49-F238E27FC236}">
                <a16:creationId xmlns:a16="http://schemas.microsoft.com/office/drawing/2014/main" id="{64C48D59-E561-E53A-C733-0B0D858728A5}"/>
              </a:ext>
            </a:extLst>
          </p:cNvPr>
          <p:cNvPicPr>
            <a:picLocks noChangeAspect="1"/>
          </p:cNvPicPr>
          <p:nvPr/>
        </p:nvPicPr>
        <p:blipFill rotWithShape="1">
          <a:blip r:embed="rId5"/>
          <a:srcRect b="57932"/>
          <a:stretch/>
        </p:blipFill>
        <p:spPr>
          <a:xfrm>
            <a:off x="7064090" y="1710999"/>
            <a:ext cx="1907262" cy="1086927"/>
          </a:xfrm>
          <a:prstGeom prst="rect">
            <a:avLst/>
          </a:prstGeom>
        </p:spPr>
      </p:pic>
      <p:pic>
        <p:nvPicPr>
          <p:cNvPr id="32" name="Picture 31">
            <a:extLst>
              <a:ext uri="{FF2B5EF4-FFF2-40B4-BE49-F238E27FC236}">
                <a16:creationId xmlns:a16="http://schemas.microsoft.com/office/drawing/2014/main" id="{4A91163A-C862-2A4C-45CC-695B969B5EF9}"/>
              </a:ext>
            </a:extLst>
          </p:cNvPr>
          <p:cNvPicPr>
            <a:picLocks noChangeAspect="1"/>
          </p:cNvPicPr>
          <p:nvPr/>
        </p:nvPicPr>
        <p:blipFill rotWithShape="1">
          <a:blip r:embed="rId6"/>
          <a:srcRect r="12185" b="61100"/>
          <a:stretch/>
        </p:blipFill>
        <p:spPr>
          <a:xfrm>
            <a:off x="4882130" y="1712225"/>
            <a:ext cx="1875257" cy="1080039"/>
          </a:xfrm>
          <a:prstGeom prst="rect">
            <a:avLst/>
          </a:prstGeom>
        </p:spPr>
      </p:pic>
      <p:sp>
        <p:nvSpPr>
          <p:cNvPr id="3" name="TextBox 18">
            <a:extLst>
              <a:ext uri="{FF2B5EF4-FFF2-40B4-BE49-F238E27FC236}">
                <a16:creationId xmlns:a16="http://schemas.microsoft.com/office/drawing/2014/main" id="{CD15FBDE-1575-B305-90E2-1978F5F2167B}"/>
              </a:ext>
            </a:extLst>
          </p:cNvPr>
          <p:cNvSpPr txBox="1"/>
          <p:nvPr/>
        </p:nvSpPr>
        <p:spPr>
          <a:xfrm>
            <a:off x="211732" y="3044412"/>
            <a:ext cx="1942771" cy="2400657"/>
          </a:xfrm>
          <a:prstGeom prst="rect">
            <a:avLst/>
          </a:prstGeom>
        </p:spPr>
        <p:txBody>
          <a:bodyPr wrap="square" lIns="0" tIns="0" rIns="0" bIns="0" rtlCol="0" anchor="t">
            <a:spAutoFit/>
          </a:bodyPr>
          <a:lstStyle/>
          <a:p>
            <a:pPr algn="ctr"/>
            <a:r>
              <a:rPr lang="en-US" sz="1200" b="1">
                <a:solidFill>
                  <a:srgbClr val="002060"/>
                </a:solidFill>
              </a:rPr>
              <a:t>New Zealand: Scams and Social Engineering</a:t>
            </a:r>
          </a:p>
          <a:p>
            <a:pPr algn="ctr"/>
            <a:r>
              <a:rPr lang="en-US" sz="1200" b="1">
                <a:solidFill>
                  <a:srgbClr val="002060"/>
                </a:solidFill>
              </a:rPr>
              <a:t>(5 mins) </a:t>
            </a:r>
          </a:p>
          <a:p>
            <a:pPr algn="ctr"/>
            <a:endParaRPr lang="en-NZ" sz="1200"/>
          </a:p>
          <a:p>
            <a:pPr algn="ctr"/>
            <a:r>
              <a:rPr lang="en-NZ" sz="1200"/>
              <a:t>Scan for S.C.A.M introduces you to basics of S.C.A.M. (Sender, Content, Action, Manage) phishing concepts. You will understand basic terminology and explore the different approaches scammers use to trick your staff, friends, and whānau.</a:t>
            </a:r>
            <a:endParaRPr lang="en-US" sz="1200"/>
          </a:p>
        </p:txBody>
      </p:sp>
      <p:sp>
        <p:nvSpPr>
          <p:cNvPr id="4" name="TextBox 18">
            <a:extLst>
              <a:ext uri="{FF2B5EF4-FFF2-40B4-BE49-F238E27FC236}">
                <a16:creationId xmlns:a16="http://schemas.microsoft.com/office/drawing/2014/main" id="{F53CA213-D3BF-0613-C6C0-F7D65C2EF6A8}"/>
              </a:ext>
            </a:extLst>
          </p:cNvPr>
          <p:cNvSpPr txBox="1"/>
          <p:nvPr/>
        </p:nvSpPr>
        <p:spPr>
          <a:xfrm>
            <a:off x="4882130" y="3041581"/>
            <a:ext cx="1875257" cy="2215991"/>
          </a:xfrm>
          <a:prstGeom prst="rect">
            <a:avLst/>
          </a:prstGeom>
        </p:spPr>
        <p:txBody>
          <a:bodyPr wrap="square" lIns="0" tIns="0" rIns="0" bIns="0" rtlCol="0" anchor="t">
            <a:spAutoFit/>
          </a:bodyPr>
          <a:lstStyle/>
          <a:p>
            <a:pPr algn="ctr"/>
            <a:r>
              <a:rPr lang="en-US" sz="1200" b="1">
                <a:solidFill>
                  <a:srgbClr val="002060"/>
                </a:solidFill>
              </a:rPr>
              <a:t>Smishing (SMS Phishing)</a:t>
            </a:r>
          </a:p>
          <a:p>
            <a:pPr algn="ctr"/>
            <a:r>
              <a:rPr lang="en-US" sz="1200" b="1">
                <a:solidFill>
                  <a:srgbClr val="002060"/>
                </a:solidFill>
              </a:rPr>
              <a:t>(10 mins) </a:t>
            </a:r>
          </a:p>
          <a:p>
            <a:pPr algn="ctr"/>
            <a:endParaRPr lang="en-NZ" sz="1200"/>
          </a:p>
          <a:p>
            <a:pPr algn="ctr"/>
            <a:endParaRPr lang="en-NZ" sz="1200"/>
          </a:p>
          <a:p>
            <a:pPr algn="ctr"/>
            <a:r>
              <a:rPr lang="en-NZ" sz="1200"/>
              <a:t>A current threat in cybersecurity is SMS phishing, also known as smishing. Scammers develop smishing tactics to tap into the trusting nature of text messaging. Ensure you know how to spot a smishing attack!</a:t>
            </a:r>
            <a:endParaRPr lang="en-US" sz="1200"/>
          </a:p>
        </p:txBody>
      </p:sp>
      <p:sp>
        <p:nvSpPr>
          <p:cNvPr id="5" name="TextBox 18">
            <a:extLst>
              <a:ext uri="{FF2B5EF4-FFF2-40B4-BE49-F238E27FC236}">
                <a16:creationId xmlns:a16="http://schemas.microsoft.com/office/drawing/2014/main" id="{0E984535-F784-1524-7F9A-D0EAAFEBDCB2}"/>
              </a:ext>
            </a:extLst>
          </p:cNvPr>
          <p:cNvSpPr txBox="1"/>
          <p:nvPr/>
        </p:nvSpPr>
        <p:spPr>
          <a:xfrm>
            <a:off x="2563294" y="3054758"/>
            <a:ext cx="1910045" cy="2400657"/>
          </a:xfrm>
          <a:prstGeom prst="rect">
            <a:avLst/>
          </a:prstGeom>
        </p:spPr>
        <p:txBody>
          <a:bodyPr wrap="square" lIns="0" tIns="0" rIns="0" bIns="0" rtlCol="0" anchor="t">
            <a:spAutoFit/>
          </a:bodyPr>
          <a:lstStyle/>
          <a:p>
            <a:pPr algn="ctr"/>
            <a:r>
              <a:rPr lang="en-US" sz="1200" b="1">
                <a:solidFill>
                  <a:srgbClr val="002060"/>
                </a:solidFill>
              </a:rPr>
              <a:t>Multi-Factor Authentication (MFA)</a:t>
            </a:r>
          </a:p>
          <a:p>
            <a:pPr algn="ctr"/>
            <a:r>
              <a:rPr lang="en-US" sz="1200" b="1">
                <a:solidFill>
                  <a:srgbClr val="002060"/>
                </a:solidFill>
              </a:rPr>
              <a:t>(10 mins) </a:t>
            </a:r>
          </a:p>
          <a:p>
            <a:pPr algn="ctr"/>
            <a:endParaRPr lang="en-NZ" sz="1200"/>
          </a:p>
          <a:p>
            <a:pPr algn="ctr"/>
            <a:r>
              <a:rPr lang="en-NZ" sz="1200"/>
              <a:t>Multi-Factor Authentication (MFA) provides an additional layer of security for your accounts, to prevent unauthorised access. MFA is important and how to use it, you will understand how to protect yourself and ensure a safer online experience.</a:t>
            </a:r>
            <a:endParaRPr lang="en-US" sz="1200"/>
          </a:p>
        </p:txBody>
      </p:sp>
      <p:sp>
        <p:nvSpPr>
          <p:cNvPr id="6" name="TextBox 18">
            <a:extLst>
              <a:ext uri="{FF2B5EF4-FFF2-40B4-BE49-F238E27FC236}">
                <a16:creationId xmlns:a16="http://schemas.microsoft.com/office/drawing/2014/main" id="{833064A6-AE74-FB93-5DE3-5AAC6CC7ED18}"/>
              </a:ext>
            </a:extLst>
          </p:cNvPr>
          <p:cNvSpPr txBox="1"/>
          <p:nvPr/>
        </p:nvSpPr>
        <p:spPr>
          <a:xfrm>
            <a:off x="7015848" y="3041581"/>
            <a:ext cx="1910045" cy="1846659"/>
          </a:xfrm>
          <a:prstGeom prst="rect">
            <a:avLst/>
          </a:prstGeom>
        </p:spPr>
        <p:txBody>
          <a:bodyPr wrap="square" lIns="0" tIns="0" rIns="0" bIns="0" rtlCol="0" anchor="t">
            <a:spAutoFit/>
          </a:bodyPr>
          <a:lstStyle/>
          <a:p>
            <a:pPr algn="ctr"/>
            <a:r>
              <a:rPr lang="en-US" sz="1200" b="1">
                <a:solidFill>
                  <a:srgbClr val="002060"/>
                </a:solidFill>
              </a:rPr>
              <a:t>Protecting your digital identity</a:t>
            </a:r>
          </a:p>
          <a:p>
            <a:pPr algn="ctr"/>
            <a:r>
              <a:rPr lang="en-US" sz="1200" b="1">
                <a:solidFill>
                  <a:srgbClr val="002060"/>
                </a:solidFill>
              </a:rPr>
              <a:t>(5 mins) </a:t>
            </a:r>
          </a:p>
          <a:p>
            <a:pPr algn="ctr"/>
            <a:endParaRPr lang="en-NZ" sz="1200"/>
          </a:p>
          <a:p>
            <a:pPr algn="ctr"/>
            <a:r>
              <a:rPr lang="en-NZ" sz="1200"/>
              <a:t>Your digital identity helps prove who you are online. Safeguard your organisation, yourself and your family by using safe cyber practices when accessing the internet.</a:t>
            </a:r>
            <a:endParaRPr lang="en-US" sz="1200"/>
          </a:p>
        </p:txBody>
      </p:sp>
    </p:spTree>
    <p:extLst>
      <p:ext uri="{BB962C8B-B14F-4D97-AF65-F5344CB8AC3E}">
        <p14:creationId xmlns:p14="http://schemas.microsoft.com/office/powerpoint/2010/main" val="376142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A8B7-A3A1-094E-BEC6-B3E9163E55A0}"/>
              </a:ext>
            </a:extLst>
          </p:cNvPr>
          <p:cNvSpPr>
            <a:spLocks noGrp="1"/>
          </p:cNvSpPr>
          <p:nvPr>
            <p:ph type="title"/>
          </p:nvPr>
        </p:nvSpPr>
        <p:spPr>
          <a:xfrm>
            <a:off x="628650" y="1"/>
            <a:ext cx="7886700" cy="1228724"/>
          </a:xfrm>
        </p:spPr>
        <p:txBody>
          <a:bodyPr/>
          <a:lstStyle/>
          <a:p>
            <a:pPr algn="ctr"/>
            <a:r>
              <a:rPr lang="en-US">
                <a:solidFill>
                  <a:srgbClr val="51484E"/>
                </a:solidFill>
                <a:latin typeface="Georgia"/>
              </a:rPr>
              <a:t>Learning Pathway – Year 2</a:t>
            </a:r>
            <a:endParaRPr lang="en-US">
              <a:solidFill>
                <a:srgbClr val="51484E"/>
              </a:solidFill>
            </a:endParaRPr>
          </a:p>
        </p:txBody>
      </p:sp>
      <p:graphicFrame>
        <p:nvGraphicFramePr>
          <p:cNvPr id="8" name="Table 7">
            <a:extLst>
              <a:ext uri="{FF2B5EF4-FFF2-40B4-BE49-F238E27FC236}">
                <a16:creationId xmlns:a16="http://schemas.microsoft.com/office/drawing/2014/main" id="{E026F0F6-EF9D-DEBD-66CB-9921B22C4C57}"/>
              </a:ext>
            </a:extLst>
          </p:cNvPr>
          <p:cNvGraphicFramePr>
            <a:graphicFrameLocks noGrp="1"/>
          </p:cNvGraphicFramePr>
          <p:nvPr>
            <p:extLst>
              <p:ext uri="{D42A27DB-BD31-4B8C-83A1-F6EECF244321}">
                <p14:modId xmlns:p14="http://schemas.microsoft.com/office/powerpoint/2010/main" val="3165562365"/>
              </p:ext>
            </p:extLst>
          </p:nvPr>
        </p:nvGraphicFramePr>
        <p:xfrm>
          <a:off x="821182" y="1228725"/>
          <a:ext cx="7501631" cy="2931160"/>
        </p:xfrm>
        <a:graphic>
          <a:graphicData uri="http://schemas.openxmlformats.org/drawingml/2006/table">
            <a:tbl>
              <a:tblPr firstRow="1" bandRow="1">
                <a:tableStyleId>{5C22544A-7EE6-4342-B048-85BDC9FD1C3A}</a:tableStyleId>
              </a:tblPr>
              <a:tblGrid>
                <a:gridCol w="918582">
                  <a:extLst>
                    <a:ext uri="{9D8B030D-6E8A-4147-A177-3AD203B41FA5}">
                      <a16:colId xmlns:a16="http://schemas.microsoft.com/office/drawing/2014/main" val="763459386"/>
                    </a:ext>
                  </a:extLst>
                </a:gridCol>
                <a:gridCol w="5385725">
                  <a:extLst>
                    <a:ext uri="{9D8B030D-6E8A-4147-A177-3AD203B41FA5}">
                      <a16:colId xmlns:a16="http://schemas.microsoft.com/office/drawing/2014/main" val="2913311689"/>
                    </a:ext>
                  </a:extLst>
                </a:gridCol>
                <a:gridCol w="1197324">
                  <a:extLst>
                    <a:ext uri="{9D8B030D-6E8A-4147-A177-3AD203B41FA5}">
                      <a16:colId xmlns:a16="http://schemas.microsoft.com/office/drawing/2014/main" val="1746895041"/>
                    </a:ext>
                  </a:extLst>
                </a:gridCol>
              </a:tblGrid>
              <a:tr h="370840">
                <a:tc>
                  <a:txBody>
                    <a:bodyPr/>
                    <a:lstStyle/>
                    <a:p>
                      <a:pPr algn="ctr"/>
                      <a:r>
                        <a:rPr lang="en-NZ" sz="1600"/>
                        <a:t>#</a:t>
                      </a:r>
                    </a:p>
                  </a:txBody>
                  <a:tcPr anchor="ctr">
                    <a:lnB w="12700" cap="flat" cmpd="sng" algn="ctr">
                      <a:solidFill>
                        <a:schemeClr val="bg1"/>
                      </a:solidFill>
                      <a:prstDash val="solid"/>
                      <a:round/>
                      <a:headEnd type="none" w="med" len="med"/>
                      <a:tailEnd type="none" w="med" len="med"/>
                    </a:lnB>
                    <a:solidFill>
                      <a:srgbClr val="027FAA"/>
                    </a:solidFill>
                  </a:tcPr>
                </a:tc>
                <a:tc>
                  <a:txBody>
                    <a:bodyPr/>
                    <a:lstStyle/>
                    <a:p>
                      <a:pPr algn="ctr"/>
                      <a:r>
                        <a:rPr lang="mi-NZ" sz="1600" err="1"/>
                        <a:t>Learning</a:t>
                      </a:r>
                      <a:r>
                        <a:rPr lang="mi-NZ" sz="1600"/>
                        <a:t> </a:t>
                      </a:r>
                      <a:r>
                        <a:rPr lang="mi-NZ" sz="1600" err="1"/>
                        <a:t>Module</a:t>
                      </a:r>
                      <a:endParaRPr lang="en-NZ" sz="1600"/>
                    </a:p>
                  </a:txBody>
                  <a:tcPr anchor="ctr">
                    <a:lnB w="12700" cap="flat" cmpd="sng" algn="ctr">
                      <a:solidFill>
                        <a:schemeClr val="bg1"/>
                      </a:solidFill>
                      <a:prstDash val="solid"/>
                      <a:round/>
                      <a:headEnd type="none" w="med" len="med"/>
                      <a:tailEnd type="none" w="med" len="med"/>
                    </a:lnB>
                    <a:solidFill>
                      <a:srgbClr val="027FAA"/>
                    </a:solidFill>
                  </a:tcPr>
                </a:tc>
                <a:tc>
                  <a:txBody>
                    <a:bodyPr/>
                    <a:lstStyle/>
                    <a:p>
                      <a:pPr algn="ctr"/>
                      <a:r>
                        <a:rPr lang="mi-NZ" sz="1600" err="1"/>
                        <a:t>Duration</a:t>
                      </a:r>
                      <a:endParaRPr lang="en-NZ" sz="1600"/>
                    </a:p>
                  </a:txBody>
                  <a:tcPr anchor="ctr">
                    <a:lnB w="12700" cap="flat" cmpd="sng" algn="ctr">
                      <a:solidFill>
                        <a:schemeClr val="bg1"/>
                      </a:solidFill>
                      <a:prstDash val="solid"/>
                      <a:round/>
                      <a:headEnd type="none" w="med" len="med"/>
                      <a:tailEnd type="none" w="med" len="med"/>
                    </a:lnB>
                    <a:solidFill>
                      <a:srgbClr val="027FAA"/>
                    </a:solidFill>
                  </a:tcPr>
                </a:tc>
                <a:extLst>
                  <a:ext uri="{0D108BD9-81ED-4DB2-BD59-A6C34878D82A}">
                    <a16:rowId xmlns:a16="http://schemas.microsoft.com/office/drawing/2014/main" val="2788782135"/>
                  </a:ext>
                </a:extLst>
              </a:tr>
              <a:tr h="370840">
                <a:tc>
                  <a:txBody>
                    <a:bodyPr/>
                    <a:lstStyle/>
                    <a:p>
                      <a:pPr algn="ctr"/>
                      <a:r>
                        <a:rPr lang="mi-NZ" sz="1600"/>
                        <a:t>1</a:t>
                      </a:r>
                      <a:endParaRPr lang="en-NZ"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S.C.A.M 2: Identification (formerly SCAM 201)</a:t>
                      </a:r>
                    </a:p>
                  </a:txBody>
                  <a:tcPr marL="4763" marR="4763" marT="4763"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15 mins</a:t>
                      </a:r>
                    </a:p>
                  </a:txBody>
                  <a:tcPr marL="4763" marR="4763" marT="4763"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2306045826"/>
                  </a:ext>
                </a:extLst>
              </a:tr>
              <a:tr h="322795">
                <a:tc>
                  <a:txBody>
                    <a:bodyPr/>
                    <a:lstStyle/>
                    <a:p>
                      <a:pPr algn="ctr"/>
                      <a:r>
                        <a:rPr lang="mi-NZ" sz="1600"/>
                        <a:t>2</a:t>
                      </a:r>
                      <a:endParaRPr lang="en-NZ"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QR Code scams</a:t>
                      </a:r>
                    </a:p>
                  </a:txBody>
                  <a:tcPr marL="4763" marR="4763" marT="4763"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5 mins</a:t>
                      </a:r>
                    </a:p>
                  </a:txBody>
                  <a:tcPr marL="4763" marR="4763" marT="4763" marB="0" anchor="ctr">
                    <a:solidFill>
                      <a:schemeClr val="bg1"/>
                    </a:solidFill>
                  </a:tcPr>
                </a:tc>
                <a:extLst>
                  <a:ext uri="{0D108BD9-81ED-4DB2-BD59-A6C34878D82A}">
                    <a16:rowId xmlns:a16="http://schemas.microsoft.com/office/drawing/2014/main" val="173329174"/>
                  </a:ext>
                </a:extLst>
              </a:tr>
              <a:tr h="370840">
                <a:tc>
                  <a:txBody>
                    <a:bodyPr/>
                    <a:lstStyle/>
                    <a:p>
                      <a:pPr algn="ctr"/>
                      <a:r>
                        <a:rPr lang="mi-NZ" sz="1600"/>
                        <a:t>3</a:t>
                      </a:r>
                      <a:endParaRPr lang="en-NZ"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Wi-Fi</a:t>
                      </a:r>
                    </a:p>
                  </a:txBody>
                  <a:tcPr marL="4763" marR="4763" marT="4763" marB="0" anchor="ctr">
                    <a:lnL w="12700" cap="flat" cmpd="sng" algn="ctr">
                      <a:noFill/>
                      <a:prstDash val="solid"/>
                      <a:round/>
                      <a:headEnd type="none" w="med" len="med"/>
                      <a:tailEnd type="none" w="med" len="med"/>
                    </a:lnL>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5 mins</a:t>
                      </a:r>
                    </a:p>
                  </a:txBody>
                  <a:tcPr marL="4763" marR="4763" marT="4763" marB="0" anchor="ctr">
                    <a:solidFill>
                      <a:schemeClr val="bg1"/>
                    </a:solidFill>
                  </a:tcPr>
                </a:tc>
                <a:extLst>
                  <a:ext uri="{0D108BD9-81ED-4DB2-BD59-A6C34878D82A}">
                    <a16:rowId xmlns:a16="http://schemas.microsoft.com/office/drawing/2014/main" val="2181597622"/>
                  </a:ext>
                </a:extLst>
              </a:tr>
              <a:tr h="370840">
                <a:tc>
                  <a:txBody>
                    <a:bodyPr/>
                    <a:lstStyle/>
                    <a:p>
                      <a:pPr algn="ctr"/>
                      <a:r>
                        <a:rPr lang="mi-NZ" sz="1600"/>
                        <a:t>4</a:t>
                      </a:r>
                      <a:endParaRPr lang="en-NZ"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dirty="0">
                          <a:solidFill>
                            <a:srgbClr val="000000"/>
                          </a:solidFill>
                          <a:effectLst/>
                          <a:latin typeface="+mn-lt"/>
                        </a:rPr>
                        <a:t>General Staff Security Awareness</a:t>
                      </a:r>
                    </a:p>
                  </a:txBody>
                  <a:tcPr marL="4763" marR="4763" marT="4763" marB="0" anchor="ctr">
                    <a:lnL w="12700" cap="flat" cmpd="sng" algn="ctr">
                      <a:noFill/>
                      <a:prstDash val="solid"/>
                      <a:round/>
                      <a:headEnd type="none" w="med" len="med"/>
                      <a:tailEnd type="none" w="med" len="med"/>
                    </a:lnL>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15 mins</a:t>
                      </a:r>
                    </a:p>
                  </a:txBody>
                  <a:tcPr marL="4763" marR="4763" marT="4763" marB="0" anchor="ctr">
                    <a:solidFill>
                      <a:schemeClr val="bg1"/>
                    </a:solidFill>
                  </a:tcPr>
                </a:tc>
                <a:extLst>
                  <a:ext uri="{0D108BD9-81ED-4DB2-BD59-A6C34878D82A}">
                    <a16:rowId xmlns:a16="http://schemas.microsoft.com/office/drawing/2014/main" val="780493356"/>
                  </a:ext>
                </a:extLst>
              </a:tr>
              <a:tr h="370840">
                <a:tc>
                  <a:txBody>
                    <a:bodyPr/>
                    <a:lstStyle/>
                    <a:p>
                      <a:pPr algn="ctr"/>
                      <a:r>
                        <a:rPr lang="mi-NZ" sz="1600"/>
                        <a:t>5</a:t>
                      </a:r>
                      <a:endParaRPr lang="en-NZ"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Security Incidents</a:t>
                      </a:r>
                    </a:p>
                  </a:txBody>
                  <a:tcPr marL="4763" marR="4763" marT="4763" marB="0" anchor="ctr">
                    <a:lnL w="12700" cap="flat" cmpd="sng" algn="ctr">
                      <a:noFill/>
                      <a:prstDash val="solid"/>
                      <a:round/>
                      <a:headEnd type="none" w="med" len="med"/>
                      <a:tailEnd type="none" w="med" len="med"/>
                    </a:lnL>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5 mins</a:t>
                      </a:r>
                    </a:p>
                  </a:txBody>
                  <a:tcPr marL="4763" marR="4763" marT="4763" marB="0" anchor="ctr">
                    <a:solidFill>
                      <a:schemeClr val="bg1"/>
                    </a:solidFill>
                  </a:tcPr>
                </a:tc>
                <a:extLst>
                  <a:ext uri="{0D108BD9-81ED-4DB2-BD59-A6C34878D82A}">
                    <a16:rowId xmlns:a16="http://schemas.microsoft.com/office/drawing/2014/main" val="1528315285"/>
                  </a:ext>
                </a:extLst>
              </a:tr>
              <a:tr h="370840">
                <a:tc>
                  <a:txBody>
                    <a:bodyPr/>
                    <a:lstStyle/>
                    <a:p>
                      <a:pPr algn="ctr"/>
                      <a:r>
                        <a:rPr lang="en-NZ" sz="1600"/>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Situational Awareness</a:t>
                      </a:r>
                    </a:p>
                  </a:txBody>
                  <a:tcPr marL="4763" marR="4763" marT="4763" marB="0" anchor="ctr">
                    <a:lnL w="12700" cap="flat" cmpd="sng" algn="ctr">
                      <a:noFill/>
                      <a:prstDash val="solid"/>
                      <a:round/>
                      <a:headEnd type="none" w="med" len="med"/>
                      <a:tailEnd type="none" w="med" len="med"/>
                    </a:lnL>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5 mins</a:t>
                      </a:r>
                    </a:p>
                  </a:txBody>
                  <a:tcPr marL="4763" marR="4763" marT="4763" marB="0" anchor="ctr">
                    <a:solidFill>
                      <a:schemeClr val="bg1"/>
                    </a:solidFill>
                  </a:tcPr>
                </a:tc>
                <a:extLst>
                  <a:ext uri="{0D108BD9-81ED-4DB2-BD59-A6C34878D82A}">
                    <a16:rowId xmlns:a16="http://schemas.microsoft.com/office/drawing/2014/main" val="2583991087"/>
                  </a:ext>
                </a:extLst>
              </a:tr>
              <a:tr h="370840">
                <a:tc gridSpan="2">
                  <a:txBody>
                    <a:bodyPr/>
                    <a:lstStyle/>
                    <a:p>
                      <a:pPr algn="ctr"/>
                      <a:r>
                        <a:rPr lang="en-NZ" sz="1600" dirty="0">
                          <a:solidFill>
                            <a:schemeClr val="bg1"/>
                          </a:solidFill>
                        </a:rPr>
                        <a:t>Year 2 Total Duration</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27FAA"/>
                    </a:solidFill>
                  </a:tcPr>
                </a:tc>
                <a:tc hMerge="1">
                  <a:txBody>
                    <a:bodyPr/>
                    <a:lstStyle/>
                    <a:p>
                      <a:pPr algn="ctr"/>
                      <a:endParaRPr lang="en-NZ" sz="200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27FAA"/>
                    </a:solidFill>
                  </a:tcPr>
                </a:tc>
                <a:tc>
                  <a:txBody>
                    <a:bodyPr/>
                    <a:lstStyle/>
                    <a:p>
                      <a:pPr algn="ctr" fontAlgn="t"/>
                      <a:r>
                        <a:rPr lang="en-NZ" sz="1600" b="0" i="0" u="none" strike="noStrike" dirty="0">
                          <a:solidFill>
                            <a:schemeClr val="bg1"/>
                          </a:solidFill>
                          <a:effectLst/>
                          <a:latin typeface="Calibri" panose="020F0502020204030204" pitchFamily="34" charset="0"/>
                        </a:rPr>
                        <a:t>50 mins</a:t>
                      </a:r>
                    </a:p>
                  </a:txBody>
                  <a:tcPr marL="4763" marR="4763" marT="4763" marB="0" anchor="ctr">
                    <a:solidFill>
                      <a:srgbClr val="027FAA"/>
                    </a:solidFill>
                  </a:tcPr>
                </a:tc>
                <a:extLst>
                  <a:ext uri="{0D108BD9-81ED-4DB2-BD59-A6C34878D82A}">
                    <a16:rowId xmlns:a16="http://schemas.microsoft.com/office/drawing/2014/main" val="2405946957"/>
                  </a:ext>
                </a:extLst>
              </a:tr>
            </a:tbl>
          </a:graphicData>
        </a:graphic>
      </p:graphicFrame>
      <p:sp>
        <p:nvSpPr>
          <p:cNvPr id="3" name="TextBox 2">
            <a:extLst>
              <a:ext uri="{FF2B5EF4-FFF2-40B4-BE49-F238E27FC236}">
                <a16:creationId xmlns:a16="http://schemas.microsoft.com/office/drawing/2014/main" id="{C0674FC2-0B33-744B-AAC5-F083D21D5FA3}"/>
              </a:ext>
            </a:extLst>
          </p:cNvPr>
          <p:cNvSpPr txBox="1"/>
          <p:nvPr/>
        </p:nvSpPr>
        <p:spPr>
          <a:xfrm>
            <a:off x="321693" y="4774474"/>
            <a:ext cx="8500611" cy="1200329"/>
          </a:xfrm>
          <a:prstGeom prst="rect">
            <a:avLst/>
          </a:prstGeom>
          <a:noFill/>
        </p:spPr>
        <p:txBody>
          <a:bodyPr wrap="square" lIns="91440" tIns="45720" rIns="91440" bIns="45720" anchor="t">
            <a:spAutoFit/>
          </a:bodyPr>
          <a:lstStyle/>
          <a:p>
            <a:r>
              <a:rPr lang="en-NZ" sz="1200" i="1" dirty="0">
                <a:latin typeface="-apple-system"/>
              </a:rPr>
              <a:t>Phriendly Phishing worked together with TEC and peak bodies to create the recommended learning pathway for year 2 and 3. Every organisation is free to customise their learning pathway (see the  </a:t>
            </a:r>
            <a:r>
              <a:rPr lang="en-NZ" sz="1200" i="1" dirty="0">
                <a:solidFill>
                  <a:srgbClr val="027FAA"/>
                </a:solidFill>
                <a:latin typeface="-apple-system"/>
                <a:hlinkClick r:id="rId3">
                  <a:extLst>
                    <a:ext uri="{A12FA001-AC4F-418D-AE19-62706E023703}">
                      <ahyp:hlinkClr xmlns:ahyp="http://schemas.microsoft.com/office/drawing/2018/hyperlinkcolor" val="tx"/>
                    </a:ext>
                  </a:extLst>
                </a:hlinkClick>
              </a:rPr>
              <a:t>Phriendly Phishing Onboarding Guide</a:t>
            </a:r>
            <a:r>
              <a:rPr lang="en-NZ" sz="1200" i="1" dirty="0">
                <a:latin typeface="-apple-system"/>
              </a:rPr>
              <a:t>  for instructions about how to do this - slides 33-36). Courses are scheduled every 2 months and run for 4 weeks. A staff member will receive an email with a link and request to complete the course. Reminders are sent 17, 10, 3 and 0 days before the course ends. If the course is not completed within the 4 weeks, </a:t>
            </a:r>
            <a:r>
              <a:rPr lang="en-NZ" sz="1200" i="1" dirty="0">
                <a:effectLst/>
              </a:rPr>
              <a:t>the course will auto-reschedule until it has been passed. If the course has been completed, the staff member will receive the link to the next course 2 months in (with a minimum of 9 days between completing one course and being invited to start the next).</a:t>
            </a:r>
            <a:r>
              <a:rPr lang="en-NZ" sz="1200" i="1" dirty="0"/>
              <a:t>  </a:t>
            </a:r>
            <a:endParaRPr lang="en-NZ" sz="1200" i="1" dirty="0">
              <a:effectLst/>
            </a:endParaRPr>
          </a:p>
        </p:txBody>
      </p:sp>
    </p:spTree>
    <p:extLst>
      <p:ext uri="{BB962C8B-B14F-4D97-AF65-F5344CB8AC3E}">
        <p14:creationId xmlns:p14="http://schemas.microsoft.com/office/powerpoint/2010/main" val="371649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A8B7-A3A1-094E-BEC6-B3E9163E55A0}"/>
              </a:ext>
            </a:extLst>
          </p:cNvPr>
          <p:cNvSpPr>
            <a:spLocks noGrp="1"/>
          </p:cNvSpPr>
          <p:nvPr>
            <p:ph type="title"/>
          </p:nvPr>
        </p:nvSpPr>
        <p:spPr>
          <a:xfrm>
            <a:off x="628650" y="1"/>
            <a:ext cx="7886700" cy="1228724"/>
          </a:xfrm>
        </p:spPr>
        <p:txBody>
          <a:bodyPr>
            <a:normAutofit fontScale="90000"/>
          </a:bodyPr>
          <a:lstStyle/>
          <a:p>
            <a:pPr algn="ctr"/>
            <a:r>
              <a:rPr lang="en-US">
                <a:solidFill>
                  <a:srgbClr val="51484E"/>
                </a:solidFill>
                <a:latin typeface="Georgia"/>
              </a:rPr>
              <a:t>Security Awareness Training Modules – Year 2</a:t>
            </a:r>
            <a:endParaRPr lang="en-US">
              <a:solidFill>
                <a:srgbClr val="51484E"/>
              </a:solidFill>
            </a:endParaRPr>
          </a:p>
        </p:txBody>
      </p:sp>
      <p:pic>
        <p:nvPicPr>
          <p:cNvPr id="4" name="Picture 3" descr="A group of people sitting in chairs&#10;&#10;Description automatically generated">
            <a:extLst>
              <a:ext uri="{FF2B5EF4-FFF2-40B4-BE49-F238E27FC236}">
                <a16:creationId xmlns:a16="http://schemas.microsoft.com/office/drawing/2014/main" id="{EC10EA36-90D8-E734-48C2-3CC16C4B60A5}"/>
              </a:ext>
            </a:extLst>
          </p:cNvPr>
          <p:cNvPicPr>
            <a:picLocks noChangeAspect="1"/>
          </p:cNvPicPr>
          <p:nvPr/>
        </p:nvPicPr>
        <p:blipFill>
          <a:blip r:embed="rId2"/>
          <a:stretch>
            <a:fillRect/>
          </a:stretch>
        </p:blipFill>
        <p:spPr>
          <a:xfrm>
            <a:off x="628650" y="1652669"/>
            <a:ext cx="1984115" cy="1984115"/>
          </a:xfrm>
          <a:prstGeom prst="rect">
            <a:avLst/>
          </a:prstGeom>
        </p:spPr>
      </p:pic>
      <p:sp>
        <p:nvSpPr>
          <p:cNvPr id="5" name="TextBox 4">
            <a:extLst>
              <a:ext uri="{FF2B5EF4-FFF2-40B4-BE49-F238E27FC236}">
                <a16:creationId xmlns:a16="http://schemas.microsoft.com/office/drawing/2014/main" id="{6BC032A8-56BD-BF0C-C52A-9305159C742D}"/>
              </a:ext>
            </a:extLst>
          </p:cNvPr>
          <p:cNvSpPr txBox="1"/>
          <p:nvPr/>
        </p:nvSpPr>
        <p:spPr>
          <a:xfrm>
            <a:off x="628651" y="3775232"/>
            <a:ext cx="1984114" cy="1754326"/>
          </a:xfrm>
          <a:prstGeom prst="rect">
            <a:avLst/>
          </a:prstGeom>
          <a:noFill/>
        </p:spPr>
        <p:txBody>
          <a:bodyPr wrap="square" rtlCol="0">
            <a:spAutoFit/>
          </a:bodyPr>
          <a:lstStyle/>
          <a:p>
            <a:pPr algn="ctr"/>
            <a:r>
              <a:rPr lang="en-NZ" sz="1200" b="1">
                <a:solidFill>
                  <a:srgbClr val="002060"/>
                </a:solidFill>
              </a:rPr>
              <a:t>S.C.A.M 2: Identification (15 mins) </a:t>
            </a:r>
          </a:p>
          <a:p>
            <a:pPr algn="ctr"/>
            <a:endParaRPr lang="en-NZ" sz="1200"/>
          </a:p>
          <a:p>
            <a:pPr algn="ctr"/>
            <a:r>
              <a:rPr lang="en-NZ" sz="1200"/>
              <a:t>The second in the S.C.A.M. series aims to increase your phishing knowledge and enhance your skill in actively analysing and identify phishing emails.</a:t>
            </a:r>
          </a:p>
        </p:txBody>
      </p:sp>
      <p:pic>
        <p:nvPicPr>
          <p:cNvPr id="6" name="Picture 5">
            <a:extLst>
              <a:ext uri="{FF2B5EF4-FFF2-40B4-BE49-F238E27FC236}">
                <a16:creationId xmlns:a16="http://schemas.microsoft.com/office/drawing/2014/main" id="{9E519D6E-93AB-8F04-9580-D52D4ACFF136}"/>
              </a:ext>
            </a:extLst>
          </p:cNvPr>
          <p:cNvPicPr>
            <a:picLocks noChangeAspect="1"/>
          </p:cNvPicPr>
          <p:nvPr/>
        </p:nvPicPr>
        <p:blipFill>
          <a:blip r:embed="rId3"/>
          <a:srcRect/>
          <a:stretch/>
        </p:blipFill>
        <p:spPr>
          <a:xfrm>
            <a:off x="3579942" y="1652669"/>
            <a:ext cx="1984115" cy="1984115"/>
          </a:xfrm>
          <a:prstGeom prst="rect">
            <a:avLst/>
          </a:prstGeom>
        </p:spPr>
      </p:pic>
      <p:sp>
        <p:nvSpPr>
          <p:cNvPr id="7" name="TextBox 6">
            <a:extLst>
              <a:ext uri="{FF2B5EF4-FFF2-40B4-BE49-F238E27FC236}">
                <a16:creationId xmlns:a16="http://schemas.microsoft.com/office/drawing/2014/main" id="{EF2ED805-D7F1-C6BC-D76C-12FB45DBE283}"/>
              </a:ext>
            </a:extLst>
          </p:cNvPr>
          <p:cNvSpPr txBox="1"/>
          <p:nvPr/>
        </p:nvSpPr>
        <p:spPr>
          <a:xfrm>
            <a:off x="3579943" y="3775232"/>
            <a:ext cx="1984114" cy="1384995"/>
          </a:xfrm>
          <a:prstGeom prst="rect">
            <a:avLst/>
          </a:prstGeom>
          <a:noFill/>
        </p:spPr>
        <p:txBody>
          <a:bodyPr wrap="square" rtlCol="0">
            <a:spAutoFit/>
          </a:bodyPr>
          <a:lstStyle/>
          <a:p>
            <a:pPr algn="ctr"/>
            <a:r>
              <a:rPr lang="en-NZ" sz="1200" b="1">
                <a:solidFill>
                  <a:srgbClr val="002060"/>
                </a:solidFill>
              </a:rPr>
              <a:t>QR Code Scams</a:t>
            </a:r>
          </a:p>
          <a:p>
            <a:pPr algn="ctr"/>
            <a:r>
              <a:rPr lang="en-NZ" sz="1200" b="1">
                <a:solidFill>
                  <a:srgbClr val="002060"/>
                </a:solidFill>
              </a:rPr>
              <a:t>(5 mins) </a:t>
            </a:r>
          </a:p>
          <a:p>
            <a:pPr algn="ctr"/>
            <a:endParaRPr lang="en-NZ" sz="1200"/>
          </a:p>
          <a:p>
            <a:pPr algn="ctr"/>
            <a:r>
              <a:rPr lang="en-NZ" sz="1200"/>
              <a:t>Understand what a QR code is &amp; how scammers use them. Learn how to protect against QR Code Scams. </a:t>
            </a:r>
          </a:p>
        </p:txBody>
      </p:sp>
      <p:grpSp>
        <p:nvGrpSpPr>
          <p:cNvPr id="13" name="Group 12">
            <a:extLst>
              <a:ext uri="{FF2B5EF4-FFF2-40B4-BE49-F238E27FC236}">
                <a16:creationId xmlns:a16="http://schemas.microsoft.com/office/drawing/2014/main" id="{5AF2F1CB-F8B1-1039-469E-6807DFAF2F5B}"/>
              </a:ext>
            </a:extLst>
          </p:cNvPr>
          <p:cNvGrpSpPr/>
          <p:nvPr/>
        </p:nvGrpSpPr>
        <p:grpSpPr>
          <a:xfrm>
            <a:off x="6531234" y="1652668"/>
            <a:ext cx="1984116" cy="1984115"/>
            <a:chOff x="6531234" y="1652668"/>
            <a:chExt cx="1984116" cy="1984115"/>
          </a:xfrm>
        </p:grpSpPr>
        <p:sp>
          <p:nvSpPr>
            <p:cNvPr id="12" name="Rectangle 11">
              <a:extLst>
                <a:ext uri="{FF2B5EF4-FFF2-40B4-BE49-F238E27FC236}">
                  <a16:creationId xmlns:a16="http://schemas.microsoft.com/office/drawing/2014/main" id="{200B1E8D-A132-FEC6-D89B-9E19456E6F7D}"/>
                </a:ext>
              </a:extLst>
            </p:cNvPr>
            <p:cNvSpPr/>
            <p:nvPr/>
          </p:nvSpPr>
          <p:spPr>
            <a:xfrm>
              <a:off x="6531234" y="1652668"/>
              <a:ext cx="1973084" cy="198411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a:extLst>
                <a:ext uri="{FF2B5EF4-FFF2-40B4-BE49-F238E27FC236}">
                  <a16:creationId xmlns:a16="http://schemas.microsoft.com/office/drawing/2014/main" id="{567C00B5-F0B4-2216-1507-D511575D3FEF}"/>
                </a:ext>
              </a:extLst>
            </p:cNvPr>
            <p:cNvPicPr>
              <a:picLocks noChangeAspect="1"/>
            </p:cNvPicPr>
            <p:nvPr/>
          </p:nvPicPr>
          <p:blipFill>
            <a:blip r:embed="rId4"/>
            <a:srcRect/>
            <a:stretch/>
          </p:blipFill>
          <p:spPr>
            <a:xfrm>
              <a:off x="6531235" y="1962687"/>
              <a:ext cx="1984115" cy="1364079"/>
            </a:xfrm>
            <a:prstGeom prst="rect">
              <a:avLst/>
            </a:prstGeom>
          </p:spPr>
        </p:pic>
      </p:grpSp>
      <p:sp>
        <p:nvSpPr>
          <p:cNvPr id="10" name="TextBox 9">
            <a:extLst>
              <a:ext uri="{FF2B5EF4-FFF2-40B4-BE49-F238E27FC236}">
                <a16:creationId xmlns:a16="http://schemas.microsoft.com/office/drawing/2014/main" id="{1B3DAD41-8F20-5F5B-787B-8977E6ABC326}"/>
              </a:ext>
            </a:extLst>
          </p:cNvPr>
          <p:cNvSpPr txBox="1"/>
          <p:nvPr/>
        </p:nvSpPr>
        <p:spPr>
          <a:xfrm>
            <a:off x="6600770" y="3775232"/>
            <a:ext cx="1845043" cy="1754326"/>
          </a:xfrm>
          <a:prstGeom prst="rect">
            <a:avLst/>
          </a:prstGeom>
          <a:noFill/>
        </p:spPr>
        <p:txBody>
          <a:bodyPr wrap="square" rtlCol="0">
            <a:spAutoFit/>
          </a:bodyPr>
          <a:lstStyle/>
          <a:p>
            <a:pPr algn="ctr"/>
            <a:r>
              <a:rPr lang="en-NZ" sz="1200" b="1">
                <a:solidFill>
                  <a:srgbClr val="002060"/>
                </a:solidFill>
              </a:rPr>
              <a:t>Wi-Fi</a:t>
            </a:r>
          </a:p>
          <a:p>
            <a:pPr algn="ctr"/>
            <a:r>
              <a:rPr lang="en-NZ" sz="1200" b="1">
                <a:solidFill>
                  <a:srgbClr val="002060"/>
                </a:solidFill>
              </a:rPr>
              <a:t>(5 mins) </a:t>
            </a:r>
          </a:p>
          <a:p>
            <a:pPr algn="ctr"/>
            <a:endParaRPr lang="en-NZ" sz="1200"/>
          </a:p>
          <a:p>
            <a:pPr algn="ctr"/>
            <a:r>
              <a:rPr lang="en-NZ" sz="1200"/>
              <a:t>Learn the best practice approach to take when using free public Wi-Fi hotspots. Discuss the overall risks with public Wi-Fi</a:t>
            </a:r>
          </a:p>
        </p:txBody>
      </p:sp>
    </p:spTree>
    <p:extLst>
      <p:ext uri="{BB962C8B-B14F-4D97-AF65-F5344CB8AC3E}">
        <p14:creationId xmlns:p14="http://schemas.microsoft.com/office/powerpoint/2010/main" val="990790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A8B7-A3A1-094E-BEC6-B3E9163E55A0}"/>
              </a:ext>
            </a:extLst>
          </p:cNvPr>
          <p:cNvSpPr>
            <a:spLocks noGrp="1"/>
          </p:cNvSpPr>
          <p:nvPr>
            <p:ph type="title"/>
          </p:nvPr>
        </p:nvSpPr>
        <p:spPr>
          <a:xfrm>
            <a:off x="628650" y="1"/>
            <a:ext cx="7886700" cy="1228724"/>
          </a:xfrm>
        </p:spPr>
        <p:txBody>
          <a:bodyPr>
            <a:normAutofit fontScale="90000"/>
          </a:bodyPr>
          <a:lstStyle/>
          <a:p>
            <a:pPr algn="ctr"/>
            <a:r>
              <a:rPr lang="en-US">
                <a:solidFill>
                  <a:srgbClr val="51484E"/>
                </a:solidFill>
                <a:latin typeface="Georgia"/>
              </a:rPr>
              <a:t>Security Awareness Training Modules – Year 2</a:t>
            </a:r>
            <a:endParaRPr lang="en-US">
              <a:solidFill>
                <a:srgbClr val="51484E"/>
              </a:solidFill>
            </a:endParaRPr>
          </a:p>
        </p:txBody>
      </p:sp>
      <p:pic>
        <p:nvPicPr>
          <p:cNvPr id="4" name="Picture 3">
            <a:extLst>
              <a:ext uri="{FF2B5EF4-FFF2-40B4-BE49-F238E27FC236}">
                <a16:creationId xmlns:a16="http://schemas.microsoft.com/office/drawing/2014/main" id="{EC10EA36-90D8-E734-48C2-3CC16C4B60A5}"/>
              </a:ext>
            </a:extLst>
          </p:cNvPr>
          <p:cNvPicPr>
            <a:picLocks noChangeAspect="1"/>
          </p:cNvPicPr>
          <p:nvPr/>
        </p:nvPicPr>
        <p:blipFill>
          <a:blip r:embed="rId2"/>
          <a:srcRect/>
          <a:stretch/>
        </p:blipFill>
        <p:spPr>
          <a:xfrm>
            <a:off x="628650" y="1652669"/>
            <a:ext cx="1984115" cy="1984115"/>
          </a:xfrm>
          <a:prstGeom prst="rect">
            <a:avLst/>
          </a:prstGeom>
        </p:spPr>
      </p:pic>
      <p:sp>
        <p:nvSpPr>
          <p:cNvPr id="5" name="TextBox 4">
            <a:extLst>
              <a:ext uri="{FF2B5EF4-FFF2-40B4-BE49-F238E27FC236}">
                <a16:creationId xmlns:a16="http://schemas.microsoft.com/office/drawing/2014/main" id="{6BC032A8-56BD-BF0C-C52A-9305159C742D}"/>
              </a:ext>
            </a:extLst>
          </p:cNvPr>
          <p:cNvSpPr txBox="1"/>
          <p:nvPr/>
        </p:nvSpPr>
        <p:spPr>
          <a:xfrm>
            <a:off x="377832" y="3775232"/>
            <a:ext cx="2485749" cy="2123658"/>
          </a:xfrm>
          <a:prstGeom prst="rect">
            <a:avLst/>
          </a:prstGeom>
          <a:noFill/>
        </p:spPr>
        <p:txBody>
          <a:bodyPr wrap="square" rtlCol="0">
            <a:spAutoFit/>
          </a:bodyPr>
          <a:lstStyle/>
          <a:p>
            <a:pPr algn="ctr"/>
            <a:r>
              <a:rPr lang="en-NZ" sz="1200" b="1">
                <a:solidFill>
                  <a:srgbClr val="002060"/>
                </a:solidFill>
              </a:rPr>
              <a:t>General Staff Security Awareness</a:t>
            </a:r>
          </a:p>
          <a:p>
            <a:pPr algn="ctr"/>
            <a:r>
              <a:rPr lang="en-NZ" sz="1200" b="1">
                <a:solidFill>
                  <a:srgbClr val="002060"/>
                </a:solidFill>
              </a:rPr>
              <a:t>(15 mins) </a:t>
            </a:r>
          </a:p>
          <a:p>
            <a:pPr algn="ctr"/>
            <a:endParaRPr lang="en-NZ" sz="1200" b="1">
              <a:solidFill>
                <a:srgbClr val="002060"/>
              </a:solidFill>
            </a:endParaRPr>
          </a:p>
          <a:p>
            <a:pPr algn="ctr"/>
            <a:r>
              <a:rPr lang="en-NZ" sz="1200"/>
              <a:t>Learners will discover what motivates scammers and the different techniques and psychological tactics they use to trick their victims. They will also explore the common threats and learn how to protect themselves and the organisation they represent.</a:t>
            </a:r>
          </a:p>
        </p:txBody>
      </p:sp>
      <p:pic>
        <p:nvPicPr>
          <p:cNvPr id="6" name="Picture 5">
            <a:extLst>
              <a:ext uri="{FF2B5EF4-FFF2-40B4-BE49-F238E27FC236}">
                <a16:creationId xmlns:a16="http://schemas.microsoft.com/office/drawing/2014/main" id="{9E519D6E-93AB-8F04-9580-D52D4ACFF136}"/>
              </a:ext>
            </a:extLst>
          </p:cNvPr>
          <p:cNvPicPr>
            <a:picLocks noChangeAspect="1"/>
          </p:cNvPicPr>
          <p:nvPr/>
        </p:nvPicPr>
        <p:blipFill>
          <a:blip r:embed="rId3"/>
          <a:srcRect/>
          <a:stretch/>
        </p:blipFill>
        <p:spPr>
          <a:xfrm>
            <a:off x="3579942" y="1652669"/>
            <a:ext cx="1984115" cy="1984115"/>
          </a:xfrm>
          <a:prstGeom prst="rect">
            <a:avLst/>
          </a:prstGeom>
        </p:spPr>
      </p:pic>
      <p:sp>
        <p:nvSpPr>
          <p:cNvPr id="7" name="TextBox 6">
            <a:extLst>
              <a:ext uri="{FF2B5EF4-FFF2-40B4-BE49-F238E27FC236}">
                <a16:creationId xmlns:a16="http://schemas.microsoft.com/office/drawing/2014/main" id="{EF2ED805-D7F1-C6BC-D76C-12FB45DBE283}"/>
              </a:ext>
            </a:extLst>
          </p:cNvPr>
          <p:cNvSpPr txBox="1"/>
          <p:nvPr/>
        </p:nvSpPr>
        <p:spPr>
          <a:xfrm>
            <a:off x="3649477" y="3775232"/>
            <a:ext cx="1845043" cy="1754326"/>
          </a:xfrm>
          <a:prstGeom prst="rect">
            <a:avLst/>
          </a:prstGeom>
          <a:noFill/>
        </p:spPr>
        <p:txBody>
          <a:bodyPr wrap="square" rtlCol="0">
            <a:spAutoFit/>
          </a:bodyPr>
          <a:lstStyle/>
          <a:p>
            <a:pPr algn="ctr"/>
            <a:r>
              <a:rPr lang="en-NZ" sz="1200" b="1">
                <a:solidFill>
                  <a:srgbClr val="002060"/>
                </a:solidFill>
              </a:rPr>
              <a:t>Security Incidents</a:t>
            </a:r>
          </a:p>
          <a:p>
            <a:pPr algn="ctr"/>
            <a:r>
              <a:rPr lang="en-NZ" sz="1200" b="1">
                <a:solidFill>
                  <a:srgbClr val="002060"/>
                </a:solidFill>
              </a:rPr>
              <a:t>(5 mins) </a:t>
            </a:r>
          </a:p>
          <a:p>
            <a:pPr algn="ctr"/>
            <a:endParaRPr lang="en-NZ" sz="1200" b="1">
              <a:solidFill>
                <a:srgbClr val="002060"/>
              </a:solidFill>
            </a:endParaRPr>
          </a:p>
          <a:p>
            <a:pPr algn="ctr"/>
            <a:r>
              <a:rPr lang="en-NZ" sz="1200"/>
              <a:t>This course aims to highlight the dangers of security incidents and provide you with tips on how to protect yourself and the organisation.</a:t>
            </a:r>
          </a:p>
        </p:txBody>
      </p:sp>
      <p:sp>
        <p:nvSpPr>
          <p:cNvPr id="10" name="TextBox 9">
            <a:extLst>
              <a:ext uri="{FF2B5EF4-FFF2-40B4-BE49-F238E27FC236}">
                <a16:creationId xmlns:a16="http://schemas.microsoft.com/office/drawing/2014/main" id="{1B3DAD41-8F20-5F5B-787B-8977E6ABC326}"/>
              </a:ext>
            </a:extLst>
          </p:cNvPr>
          <p:cNvSpPr txBox="1"/>
          <p:nvPr/>
        </p:nvSpPr>
        <p:spPr>
          <a:xfrm>
            <a:off x="6531233" y="3775232"/>
            <a:ext cx="1984115" cy="1938992"/>
          </a:xfrm>
          <a:prstGeom prst="rect">
            <a:avLst/>
          </a:prstGeom>
          <a:noFill/>
        </p:spPr>
        <p:txBody>
          <a:bodyPr wrap="square" rtlCol="0">
            <a:spAutoFit/>
          </a:bodyPr>
          <a:lstStyle/>
          <a:p>
            <a:pPr algn="ctr"/>
            <a:r>
              <a:rPr lang="en-NZ" sz="1200" b="1">
                <a:solidFill>
                  <a:srgbClr val="002060"/>
                </a:solidFill>
              </a:rPr>
              <a:t>Situational Awareness</a:t>
            </a:r>
          </a:p>
          <a:p>
            <a:pPr algn="ctr"/>
            <a:r>
              <a:rPr lang="en-NZ" sz="1200" b="1">
                <a:solidFill>
                  <a:srgbClr val="002060"/>
                </a:solidFill>
              </a:rPr>
              <a:t>(5 mins) </a:t>
            </a:r>
          </a:p>
          <a:p>
            <a:pPr algn="ctr"/>
            <a:endParaRPr lang="en-NZ" sz="1200" b="1">
              <a:solidFill>
                <a:srgbClr val="027FAA"/>
              </a:solidFill>
            </a:endParaRPr>
          </a:p>
          <a:p>
            <a:pPr algn="ctr"/>
            <a:r>
              <a:rPr lang="en-NZ" sz="1200"/>
              <a:t>We need to be careful of where, when and to whom we divulge information. This short course looks at the importance of implementing situational awareness effectively.</a:t>
            </a:r>
          </a:p>
        </p:txBody>
      </p:sp>
      <p:pic>
        <p:nvPicPr>
          <p:cNvPr id="3" name="Picture 2">
            <a:extLst>
              <a:ext uri="{FF2B5EF4-FFF2-40B4-BE49-F238E27FC236}">
                <a16:creationId xmlns:a16="http://schemas.microsoft.com/office/drawing/2014/main" id="{8BAF34C2-18B8-4F1A-F064-27CB2FB03816}"/>
              </a:ext>
            </a:extLst>
          </p:cNvPr>
          <p:cNvPicPr>
            <a:picLocks noChangeAspect="1"/>
          </p:cNvPicPr>
          <p:nvPr/>
        </p:nvPicPr>
        <p:blipFill>
          <a:blip r:embed="rId4"/>
          <a:srcRect/>
          <a:stretch/>
        </p:blipFill>
        <p:spPr>
          <a:xfrm>
            <a:off x="6531233" y="1652669"/>
            <a:ext cx="1984115" cy="1984115"/>
          </a:xfrm>
          <a:prstGeom prst="rect">
            <a:avLst/>
          </a:prstGeom>
        </p:spPr>
      </p:pic>
    </p:spTree>
    <p:extLst>
      <p:ext uri="{BB962C8B-B14F-4D97-AF65-F5344CB8AC3E}">
        <p14:creationId xmlns:p14="http://schemas.microsoft.com/office/powerpoint/2010/main" val="55342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A6FF-050B-D54A-B2CE-DD8A42344A85}"/>
              </a:ext>
            </a:extLst>
          </p:cNvPr>
          <p:cNvSpPr>
            <a:spLocks noGrp="1"/>
          </p:cNvSpPr>
          <p:nvPr>
            <p:ph type="title"/>
          </p:nvPr>
        </p:nvSpPr>
        <p:spPr>
          <a:xfrm>
            <a:off x="628649" y="310718"/>
            <a:ext cx="7886700" cy="772121"/>
          </a:xfrm>
        </p:spPr>
        <p:txBody>
          <a:bodyPr/>
          <a:lstStyle/>
          <a:p>
            <a:pPr algn="ctr"/>
            <a:r>
              <a:rPr lang="en-US">
                <a:latin typeface="Georgia"/>
              </a:rPr>
              <a:t>Learning Pathway – Year 3</a:t>
            </a:r>
            <a:endParaRPr lang="en-US"/>
          </a:p>
        </p:txBody>
      </p:sp>
      <p:graphicFrame>
        <p:nvGraphicFramePr>
          <p:cNvPr id="9" name="Table 8">
            <a:extLst>
              <a:ext uri="{FF2B5EF4-FFF2-40B4-BE49-F238E27FC236}">
                <a16:creationId xmlns:a16="http://schemas.microsoft.com/office/drawing/2014/main" id="{10AAD479-EAA0-D30F-7794-51D01B275962}"/>
              </a:ext>
            </a:extLst>
          </p:cNvPr>
          <p:cNvGraphicFramePr>
            <a:graphicFrameLocks noGrp="1"/>
          </p:cNvGraphicFramePr>
          <p:nvPr>
            <p:extLst>
              <p:ext uri="{D42A27DB-BD31-4B8C-83A1-F6EECF244321}">
                <p14:modId xmlns:p14="http://schemas.microsoft.com/office/powerpoint/2010/main" val="381730584"/>
              </p:ext>
            </p:extLst>
          </p:nvPr>
        </p:nvGraphicFramePr>
        <p:xfrm>
          <a:off x="692458" y="1389380"/>
          <a:ext cx="7750207" cy="2595880"/>
        </p:xfrm>
        <a:graphic>
          <a:graphicData uri="http://schemas.openxmlformats.org/drawingml/2006/table">
            <a:tbl>
              <a:tblPr firstRow="1" bandRow="1">
                <a:tableStyleId>{5C22544A-7EE6-4342-B048-85BDC9FD1C3A}</a:tableStyleId>
              </a:tblPr>
              <a:tblGrid>
                <a:gridCol w="624340">
                  <a:extLst>
                    <a:ext uri="{9D8B030D-6E8A-4147-A177-3AD203B41FA5}">
                      <a16:colId xmlns:a16="http://schemas.microsoft.com/office/drawing/2014/main" val="763459386"/>
                    </a:ext>
                  </a:extLst>
                </a:gridCol>
                <a:gridCol w="5979245">
                  <a:extLst>
                    <a:ext uri="{9D8B030D-6E8A-4147-A177-3AD203B41FA5}">
                      <a16:colId xmlns:a16="http://schemas.microsoft.com/office/drawing/2014/main" val="183586192"/>
                    </a:ext>
                  </a:extLst>
                </a:gridCol>
                <a:gridCol w="1146622">
                  <a:extLst>
                    <a:ext uri="{9D8B030D-6E8A-4147-A177-3AD203B41FA5}">
                      <a16:colId xmlns:a16="http://schemas.microsoft.com/office/drawing/2014/main" val="1746895041"/>
                    </a:ext>
                  </a:extLst>
                </a:gridCol>
              </a:tblGrid>
              <a:tr h="370840">
                <a:tc>
                  <a:txBody>
                    <a:bodyPr/>
                    <a:lstStyle/>
                    <a:p>
                      <a:pPr algn="ctr"/>
                      <a:r>
                        <a:rPr lang="mi-NZ" sz="1600"/>
                        <a:t>#</a:t>
                      </a:r>
                      <a:endParaRPr lang="en-NZ" sz="160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7FAA"/>
                    </a:solidFill>
                  </a:tcPr>
                </a:tc>
                <a:tc>
                  <a:txBody>
                    <a:bodyPr/>
                    <a:lstStyle/>
                    <a:p>
                      <a:pPr algn="ctr"/>
                      <a:r>
                        <a:rPr lang="mi-NZ" sz="1600" dirty="0" err="1"/>
                        <a:t>Learning</a:t>
                      </a:r>
                      <a:r>
                        <a:rPr lang="mi-NZ" sz="1600" dirty="0"/>
                        <a:t> </a:t>
                      </a:r>
                      <a:r>
                        <a:rPr lang="mi-NZ" sz="1600" dirty="0" err="1"/>
                        <a:t>Module</a:t>
                      </a:r>
                      <a:endParaRPr lang="en-NZ" sz="1600" dirty="0"/>
                    </a:p>
                  </a:txBody>
                  <a:tcP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27FAA"/>
                    </a:solidFill>
                  </a:tcPr>
                </a:tc>
                <a:tc>
                  <a:txBody>
                    <a:bodyPr/>
                    <a:lstStyle/>
                    <a:p>
                      <a:pPr algn="ctr"/>
                      <a:r>
                        <a:rPr lang="mi-NZ" sz="1600" err="1"/>
                        <a:t>Duration</a:t>
                      </a:r>
                      <a:endParaRPr lang="en-NZ" sz="160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7FAA"/>
                    </a:solidFill>
                  </a:tcPr>
                </a:tc>
                <a:extLst>
                  <a:ext uri="{0D108BD9-81ED-4DB2-BD59-A6C34878D82A}">
                    <a16:rowId xmlns:a16="http://schemas.microsoft.com/office/drawing/2014/main" val="2788782135"/>
                  </a:ext>
                </a:extLst>
              </a:tr>
              <a:tr h="370840">
                <a:tc>
                  <a:txBody>
                    <a:bodyPr/>
                    <a:lstStyle/>
                    <a:p>
                      <a:pPr algn="ctr"/>
                      <a:r>
                        <a:rPr lang="mi-NZ" sz="1600"/>
                        <a:t>1</a:t>
                      </a:r>
                      <a:endParaRPr lang="en-NZ" sz="160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S.C.A.M 3: Applications (formerly SCAM 301)</a:t>
                      </a:r>
                    </a:p>
                  </a:txBody>
                  <a:tcPr marL="4763" marR="4763" marT="4763"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10 mins</a:t>
                      </a:r>
                    </a:p>
                  </a:txBody>
                  <a:tcPr marL="4763" marR="4763" marT="4763"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2306045826"/>
                  </a:ext>
                </a:extLst>
              </a:tr>
              <a:tr h="370840">
                <a:tc>
                  <a:txBody>
                    <a:bodyPr/>
                    <a:lstStyle/>
                    <a:p>
                      <a:pPr algn="ctr"/>
                      <a:r>
                        <a:rPr lang="mi-NZ" sz="1600"/>
                        <a:t>2</a:t>
                      </a:r>
                      <a:endParaRPr lang="en-NZ" sz="160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Business Email Compromise (BEC)</a:t>
                      </a:r>
                    </a:p>
                  </a:txBody>
                  <a:tcPr marL="4763" marR="4763" marT="4763" marB="0">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10 mins</a:t>
                      </a:r>
                    </a:p>
                  </a:txBody>
                  <a:tcPr marL="4763" marR="4763" marT="4763" marB="0">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73329174"/>
                  </a:ext>
                </a:extLst>
              </a:tr>
              <a:tr h="370840">
                <a:tc>
                  <a:txBody>
                    <a:bodyPr/>
                    <a:lstStyle/>
                    <a:p>
                      <a:pPr algn="ctr"/>
                      <a:r>
                        <a:rPr lang="mi-NZ" sz="1600"/>
                        <a:t>3</a:t>
                      </a:r>
                      <a:endParaRPr lang="en-NZ" sz="160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Fraud Awareness</a:t>
                      </a:r>
                    </a:p>
                  </a:txBody>
                  <a:tcPr marL="4763" marR="4763" marT="4763" marB="0">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10 mins</a:t>
                      </a:r>
                    </a:p>
                  </a:txBody>
                  <a:tcPr marL="4763" marR="4763" marT="4763" marB="0">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780493356"/>
                  </a:ext>
                </a:extLst>
              </a:tr>
              <a:tr h="370840">
                <a:tc>
                  <a:txBody>
                    <a:bodyPr/>
                    <a:lstStyle/>
                    <a:p>
                      <a:pPr algn="ctr"/>
                      <a:r>
                        <a:rPr lang="mi-NZ" sz="1600"/>
                        <a:t>4</a:t>
                      </a:r>
                      <a:endParaRPr lang="en-NZ" sz="160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mn-lt"/>
                        </a:rPr>
                        <a:t>Email Security</a:t>
                      </a:r>
                    </a:p>
                  </a:txBody>
                  <a:tcPr marL="4763" marR="4763" marT="4763" marB="0">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5 mins</a:t>
                      </a:r>
                    </a:p>
                  </a:txBody>
                  <a:tcPr marL="4763" marR="4763" marT="4763" marB="0">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528315285"/>
                  </a:ext>
                </a:extLst>
              </a:tr>
              <a:tr h="370840">
                <a:tc>
                  <a:txBody>
                    <a:bodyPr/>
                    <a:lstStyle/>
                    <a:p>
                      <a:pPr algn="ctr"/>
                      <a:r>
                        <a:rPr lang="en-NZ" sz="1600"/>
                        <a:t>5</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dirty="0">
                          <a:solidFill>
                            <a:srgbClr val="000000"/>
                          </a:solidFill>
                          <a:effectLst/>
                          <a:latin typeface="+mn-lt"/>
                        </a:rPr>
                        <a:t>Vishing (Voice Phishing)</a:t>
                      </a:r>
                    </a:p>
                  </a:txBody>
                  <a:tcPr marL="4763" marR="4763" marT="4763" marB="0">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a:txBody>
                    <a:bodyPr/>
                    <a:lstStyle/>
                    <a:p>
                      <a:pPr algn="ctr" fontAlgn="t"/>
                      <a:r>
                        <a:rPr lang="en-NZ" sz="1600" b="0" i="0" u="none" strike="noStrike">
                          <a:solidFill>
                            <a:srgbClr val="000000"/>
                          </a:solidFill>
                          <a:effectLst/>
                          <a:latin typeface="Calibri" panose="020F0502020204030204" pitchFamily="34" charset="0"/>
                        </a:rPr>
                        <a:t>10 mins</a:t>
                      </a:r>
                    </a:p>
                  </a:txBody>
                  <a:tcPr marL="4763" marR="4763" marT="4763" marB="0">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2583991087"/>
                  </a:ext>
                </a:extLst>
              </a:tr>
              <a:tr h="370840">
                <a:tc gridSpan="2">
                  <a:txBody>
                    <a:bodyPr/>
                    <a:lstStyle/>
                    <a:p>
                      <a:pPr algn="ctr"/>
                      <a:r>
                        <a:rPr lang="en-NZ" sz="1600" dirty="0">
                          <a:solidFill>
                            <a:schemeClr val="bg1"/>
                          </a:solidFill>
                        </a:rPr>
                        <a:t>Year 3 Total Duration</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7FAA"/>
                    </a:solidFill>
                  </a:tcPr>
                </a:tc>
                <a:tc hMerge="1">
                  <a:txBody>
                    <a:bodyPr/>
                    <a:lstStyle/>
                    <a:p>
                      <a:pPr algn="ctr"/>
                      <a:endParaRPr lang="en-NZ" sz="2000">
                        <a:solidFill>
                          <a:schemeClr val="bg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27FAA"/>
                    </a:solidFill>
                  </a:tcPr>
                </a:tc>
                <a:tc>
                  <a:txBody>
                    <a:bodyPr/>
                    <a:lstStyle/>
                    <a:p>
                      <a:pPr algn="ctr" fontAlgn="t"/>
                      <a:r>
                        <a:rPr lang="en-NZ" sz="1600" b="0" i="0" u="none" strike="noStrike" dirty="0">
                          <a:solidFill>
                            <a:schemeClr val="bg1"/>
                          </a:solidFill>
                          <a:effectLst/>
                          <a:latin typeface="Calibri" panose="020F0502020204030204" pitchFamily="34" charset="0"/>
                        </a:rPr>
                        <a:t>45 mins</a:t>
                      </a:r>
                    </a:p>
                  </a:txBody>
                  <a:tcPr marL="4763" marR="4763" marT="4763"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27FAA"/>
                    </a:solidFill>
                  </a:tcPr>
                </a:tc>
                <a:extLst>
                  <a:ext uri="{0D108BD9-81ED-4DB2-BD59-A6C34878D82A}">
                    <a16:rowId xmlns:a16="http://schemas.microsoft.com/office/drawing/2014/main" val="2405946957"/>
                  </a:ext>
                </a:extLst>
              </a:tr>
            </a:tbl>
          </a:graphicData>
        </a:graphic>
      </p:graphicFrame>
      <p:sp>
        <p:nvSpPr>
          <p:cNvPr id="3" name="TextBox 2">
            <a:extLst>
              <a:ext uri="{FF2B5EF4-FFF2-40B4-BE49-F238E27FC236}">
                <a16:creationId xmlns:a16="http://schemas.microsoft.com/office/drawing/2014/main" id="{43977E62-52B1-EA83-3F18-98E44797B7DA}"/>
              </a:ext>
            </a:extLst>
          </p:cNvPr>
          <p:cNvSpPr txBox="1"/>
          <p:nvPr/>
        </p:nvSpPr>
        <p:spPr>
          <a:xfrm>
            <a:off x="321693" y="4774474"/>
            <a:ext cx="8500611" cy="1200329"/>
          </a:xfrm>
          <a:prstGeom prst="rect">
            <a:avLst/>
          </a:prstGeom>
          <a:noFill/>
        </p:spPr>
        <p:txBody>
          <a:bodyPr wrap="square" lIns="91440" tIns="45720" rIns="91440" bIns="45720" anchor="t">
            <a:spAutoFit/>
          </a:bodyPr>
          <a:lstStyle/>
          <a:p>
            <a:r>
              <a:rPr lang="en-NZ" sz="1200" i="1" dirty="0">
                <a:latin typeface="-apple-system"/>
              </a:rPr>
              <a:t>Phriendly Phishing worked together with TEC and peak bodies to create the recommended learning pathway for year 2 and 3. Every organisation is free to customise their learning pathway (see the  </a:t>
            </a:r>
            <a:r>
              <a:rPr lang="en-NZ" sz="1200" i="1" dirty="0">
                <a:solidFill>
                  <a:srgbClr val="027FAA"/>
                </a:solidFill>
                <a:latin typeface="-apple-system"/>
                <a:hlinkClick r:id="rId3">
                  <a:extLst>
                    <a:ext uri="{A12FA001-AC4F-418D-AE19-62706E023703}">
                      <ahyp:hlinkClr xmlns:ahyp="http://schemas.microsoft.com/office/drawing/2018/hyperlinkcolor" val="tx"/>
                    </a:ext>
                  </a:extLst>
                </a:hlinkClick>
              </a:rPr>
              <a:t>Phriendly Phishing Onboarding Guide</a:t>
            </a:r>
            <a:r>
              <a:rPr lang="en-NZ" sz="1200" i="1" dirty="0">
                <a:latin typeface="-apple-system"/>
              </a:rPr>
              <a:t>  for instructions about how to do this - slides 33-36). Courses are scheduled every 2 months and run for 4 weeks. A staff member will receive an email with a link and request to complete the course. Reminders are sent 17, 10, 3 and 0 days before the course ends. If the course is not completed within the 4 weeks, </a:t>
            </a:r>
            <a:r>
              <a:rPr lang="en-NZ" sz="1200" i="1" dirty="0">
                <a:effectLst/>
              </a:rPr>
              <a:t>the course will auto-reschedule until it has been passed. If the course has been completed, the staff member will receive the link to the next course 2 months in (with a minimum of 9 days between completing one course and being invited to start the next).</a:t>
            </a:r>
            <a:r>
              <a:rPr lang="en-NZ" sz="1200" i="1" dirty="0"/>
              <a:t>  </a:t>
            </a:r>
            <a:endParaRPr lang="en-NZ" sz="1200" i="1" dirty="0">
              <a:effectLst/>
            </a:endParaRPr>
          </a:p>
        </p:txBody>
      </p:sp>
    </p:spTree>
    <p:extLst>
      <p:ext uri="{BB962C8B-B14F-4D97-AF65-F5344CB8AC3E}">
        <p14:creationId xmlns:p14="http://schemas.microsoft.com/office/powerpoint/2010/main" val="263144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A6FF-050B-D54A-B2CE-DD8A42344A85}"/>
              </a:ext>
            </a:extLst>
          </p:cNvPr>
          <p:cNvSpPr>
            <a:spLocks noGrp="1"/>
          </p:cNvSpPr>
          <p:nvPr>
            <p:ph type="title"/>
          </p:nvPr>
        </p:nvSpPr>
        <p:spPr>
          <a:xfrm>
            <a:off x="628648" y="371655"/>
            <a:ext cx="7886700" cy="772121"/>
          </a:xfrm>
        </p:spPr>
        <p:txBody>
          <a:bodyPr>
            <a:normAutofit fontScale="90000"/>
          </a:bodyPr>
          <a:lstStyle/>
          <a:p>
            <a:pPr algn="ctr"/>
            <a:r>
              <a:rPr lang="en-US">
                <a:latin typeface="Georgia"/>
              </a:rPr>
              <a:t>Security Awareness Training Modules– Year 3</a:t>
            </a:r>
            <a:endParaRPr lang="en-US"/>
          </a:p>
        </p:txBody>
      </p:sp>
      <p:pic>
        <p:nvPicPr>
          <p:cNvPr id="3" name="Picture 2">
            <a:extLst>
              <a:ext uri="{FF2B5EF4-FFF2-40B4-BE49-F238E27FC236}">
                <a16:creationId xmlns:a16="http://schemas.microsoft.com/office/drawing/2014/main" id="{C6C46A52-6468-8B77-0E31-4510C9761ECB}"/>
              </a:ext>
            </a:extLst>
          </p:cNvPr>
          <p:cNvPicPr>
            <a:picLocks noChangeAspect="1"/>
          </p:cNvPicPr>
          <p:nvPr/>
        </p:nvPicPr>
        <p:blipFill>
          <a:blip r:embed="rId2"/>
          <a:srcRect/>
          <a:stretch/>
        </p:blipFill>
        <p:spPr>
          <a:xfrm>
            <a:off x="628650" y="1652669"/>
            <a:ext cx="1984115" cy="1984115"/>
          </a:xfrm>
          <a:prstGeom prst="rect">
            <a:avLst/>
          </a:prstGeom>
        </p:spPr>
      </p:pic>
      <p:sp>
        <p:nvSpPr>
          <p:cNvPr id="4" name="TextBox 3">
            <a:extLst>
              <a:ext uri="{FF2B5EF4-FFF2-40B4-BE49-F238E27FC236}">
                <a16:creationId xmlns:a16="http://schemas.microsoft.com/office/drawing/2014/main" id="{DB13CCFE-3D3C-F3D8-5E5C-11B584756866}"/>
              </a:ext>
            </a:extLst>
          </p:cNvPr>
          <p:cNvSpPr txBox="1"/>
          <p:nvPr/>
        </p:nvSpPr>
        <p:spPr>
          <a:xfrm>
            <a:off x="337352" y="3775232"/>
            <a:ext cx="2592280" cy="2123658"/>
          </a:xfrm>
          <a:prstGeom prst="rect">
            <a:avLst/>
          </a:prstGeom>
          <a:noFill/>
        </p:spPr>
        <p:txBody>
          <a:bodyPr wrap="square" rtlCol="0">
            <a:spAutoFit/>
          </a:bodyPr>
          <a:lstStyle/>
          <a:p>
            <a:pPr algn="ctr"/>
            <a:r>
              <a:rPr lang="en-NZ" sz="1200" b="1">
                <a:solidFill>
                  <a:srgbClr val="002060"/>
                </a:solidFill>
              </a:rPr>
              <a:t>S.C.A.M 3: Applications</a:t>
            </a:r>
          </a:p>
          <a:p>
            <a:pPr algn="ctr"/>
            <a:r>
              <a:rPr lang="en-NZ" sz="1200" b="1">
                <a:solidFill>
                  <a:srgbClr val="002060"/>
                </a:solidFill>
              </a:rPr>
              <a:t>(10 mins) </a:t>
            </a:r>
          </a:p>
          <a:p>
            <a:pPr algn="ctr"/>
            <a:endParaRPr lang="en-NZ" sz="1200" b="1">
              <a:solidFill>
                <a:srgbClr val="002060"/>
              </a:solidFill>
            </a:endParaRPr>
          </a:p>
          <a:p>
            <a:pPr algn="ctr"/>
            <a:r>
              <a:rPr lang="en-NZ" sz="1200"/>
              <a:t>The third in the S.C.A.M. series includes scenario-based learning and role-playing activities that allow you to see things from a scammer's perspective. This course offers interactive opportunities for gaining a deeper understanding of how phishing emails are constructed and used.</a:t>
            </a:r>
          </a:p>
        </p:txBody>
      </p:sp>
      <p:sp>
        <p:nvSpPr>
          <p:cNvPr id="6" name="TextBox 5">
            <a:extLst>
              <a:ext uri="{FF2B5EF4-FFF2-40B4-BE49-F238E27FC236}">
                <a16:creationId xmlns:a16="http://schemas.microsoft.com/office/drawing/2014/main" id="{4DBD694F-A5C8-9B06-B4EA-6B4D8F3FC450}"/>
              </a:ext>
            </a:extLst>
          </p:cNvPr>
          <p:cNvSpPr txBox="1"/>
          <p:nvPr/>
        </p:nvSpPr>
        <p:spPr>
          <a:xfrm>
            <a:off x="3579941" y="3775232"/>
            <a:ext cx="1984115" cy="1384995"/>
          </a:xfrm>
          <a:prstGeom prst="rect">
            <a:avLst/>
          </a:prstGeom>
          <a:noFill/>
        </p:spPr>
        <p:txBody>
          <a:bodyPr wrap="square" rtlCol="0">
            <a:spAutoFit/>
          </a:bodyPr>
          <a:lstStyle/>
          <a:p>
            <a:pPr algn="ctr"/>
            <a:r>
              <a:rPr lang="en-NZ" sz="1200" b="1">
                <a:solidFill>
                  <a:srgbClr val="002060"/>
                </a:solidFill>
              </a:rPr>
              <a:t>Business Email Compromise</a:t>
            </a:r>
          </a:p>
          <a:p>
            <a:pPr algn="ctr"/>
            <a:r>
              <a:rPr lang="en-NZ" sz="1200" b="1">
                <a:solidFill>
                  <a:srgbClr val="002060"/>
                </a:solidFill>
              </a:rPr>
              <a:t>(10 mins) </a:t>
            </a:r>
          </a:p>
          <a:p>
            <a:pPr algn="ctr"/>
            <a:endParaRPr lang="en-NZ" sz="1200" b="1">
              <a:solidFill>
                <a:srgbClr val="002060"/>
              </a:solidFill>
            </a:endParaRPr>
          </a:p>
          <a:p>
            <a:pPr algn="ctr"/>
            <a:r>
              <a:rPr lang="en-NZ" sz="1200">
                <a:solidFill>
                  <a:srgbClr val="51484E"/>
                </a:solidFill>
              </a:rPr>
              <a:t>You will discover the simple, and highly effective scams using malware or social engineering (or both).</a:t>
            </a:r>
          </a:p>
        </p:txBody>
      </p:sp>
      <p:sp>
        <p:nvSpPr>
          <p:cNvPr id="7" name="TextBox 6">
            <a:extLst>
              <a:ext uri="{FF2B5EF4-FFF2-40B4-BE49-F238E27FC236}">
                <a16:creationId xmlns:a16="http://schemas.microsoft.com/office/drawing/2014/main" id="{DCE2B576-9F3A-EB7B-32D8-860CC4AE823C}"/>
              </a:ext>
            </a:extLst>
          </p:cNvPr>
          <p:cNvSpPr txBox="1"/>
          <p:nvPr/>
        </p:nvSpPr>
        <p:spPr>
          <a:xfrm>
            <a:off x="6531233" y="3775232"/>
            <a:ext cx="1984115" cy="1384995"/>
          </a:xfrm>
          <a:prstGeom prst="rect">
            <a:avLst/>
          </a:prstGeom>
          <a:noFill/>
        </p:spPr>
        <p:txBody>
          <a:bodyPr wrap="square" rtlCol="0">
            <a:spAutoFit/>
          </a:bodyPr>
          <a:lstStyle/>
          <a:p>
            <a:pPr algn="ctr"/>
            <a:r>
              <a:rPr lang="en-NZ" sz="1200" b="1">
                <a:solidFill>
                  <a:srgbClr val="002060"/>
                </a:solidFill>
              </a:rPr>
              <a:t>Fraud Awareness</a:t>
            </a:r>
          </a:p>
          <a:p>
            <a:pPr algn="ctr"/>
            <a:r>
              <a:rPr lang="en-NZ" sz="1200" b="1">
                <a:solidFill>
                  <a:srgbClr val="002060"/>
                </a:solidFill>
              </a:rPr>
              <a:t>(10 mins) </a:t>
            </a:r>
          </a:p>
          <a:p>
            <a:pPr algn="ctr"/>
            <a:endParaRPr lang="en-NZ" sz="1200" b="1">
              <a:solidFill>
                <a:srgbClr val="002060"/>
              </a:solidFill>
            </a:endParaRPr>
          </a:p>
          <a:p>
            <a:pPr algn="ctr"/>
            <a:r>
              <a:rPr lang="en-NZ" sz="1200"/>
              <a:t>Understand the behaviours of fraudsters to learn how to reduce the risks of fraud to you and your organisation.</a:t>
            </a:r>
          </a:p>
        </p:txBody>
      </p:sp>
      <p:pic>
        <p:nvPicPr>
          <p:cNvPr id="8" name="Picture 7">
            <a:extLst>
              <a:ext uri="{FF2B5EF4-FFF2-40B4-BE49-F238E27FC236}">
                <a16:creationId xmlns:a16="http://schemas.microsoft.com/office/drawing/2014/main" id="{B99422BF-0793-ACCA-DB6E-CBB075BF2EA1}"/>
              </a:ext>
            </a:extLst>
          </p:cNvPr>
          <p:cNvPicPr>
            <a:picLocks noChangeAspect="1"/>
          </p:cNvPicPr>
          <p:nvPr/>
        </p:nvPicPr>
        <p:blipFill>
          <a:blip r:embed="rId3"/>
          <a:srcRect/>
          <a:stretch/>
        </p:blipFill>
        <p:spPr>
          <a:xfrm>
            <a:off x="6531233" y="1652669"/>
            <a:ext cx="1984115" cy="1984115"/>
          </a:xfrm>
          <a:prstGeom prst="rect">
            <a:avLst/>
          </a:prstGeom>
        </p:spPr>
      </p:pic>
      <p:pic>
        <p:nvPicPr>
          <p:cNvPr id="10" name="Picture 9">
            <a:extLst>
              <a:ext uri="{FF2B5EF4-FFF2-40B4-BE49-F238E27FC236}">
                <a16:creationId xmlns:a16="http://schemas.microsoft.com/office/drawing/2014/main" id="{7D8B70D7-B014-1520-299F-0E6D03E2CD71}"/>
              </a:ext>
            </a:extLst>
          </p:cNvPr>
          <p:cNvPicPr>
            <a:picLocks noChangeAspect="1"/>
          </p:cNvPicPr>
          <p:nvPr/>
        </p:nvPicPr>
        <p:blipFill>
          <a:blip r:embed="rId4"/>
          <a:srcRect/>
          <a:stretch/>
        </p:blipFill>
        <p:spPr>
          <a:xfrm>
            <a:off x="3579941" y="1652668"/>
            <a:ext cx="1984115" cy="1984115"/>
          </a:xfrm>
          <a:prstGeom prst="rect">
            <a:avLst/>
          </a:prstGeom>
        </p:spPr>
      </p:pic>
    </p:spTree>
    <p:extLst>
      <p:ext uri="{BB962C8B-B14F-4D97-AF65-F5344CB8AC3E}">
        <p14:creationId xmlns:p14="http://schemas.microsoft.com/office/powerpoint/2010/main" val="374986068"/>
      </p:ext>
    </p:extLst>
  </p:cSld>
  <p:clrMapOvr>
    <a:masterClrMapping/>
  </p:clrMapOvr>
</p:sld>
</file>

<file path=ppt/theme/theme1.xml><?xml version="1.0" encoding="utf-8"?>
<a:theme xmlns:a="http://schemas.openxmlformats.org/drawingml/2006/main" name="Office Theme">
  <a:themeElements>
    <a:clrScheme name="TEC">
      <a:dk1>
        <a:srgbClr val="51494E"/>
      </a:dk1>
      <a:lt1>
        <a:srgbClr val="FFFFFF"/>
      </a:lt1>
      <a:dk2>
        <a:srgbClr val="FCAF17"/>
      </a:dk2>
      <a:lt2>
        <a:srgbClr val="E3DBBD"/>
      </a:lt2>
      <a:accent1>
        <a:srgbClr val="FFD300"/>
      </a:accent1>
      <a:accent2>
        <a:srgbClr val="82C341"/>
      </a:accent2>
      <a:accent3>
        <a:srgbClr val="B2D234"/>
      </a:accent3>
      <a:accent4>
        <a:srgbClr val="007FAB"/>
      </a:accent4>
      <a:accent5>
        <a:srgbClr val="43C7F3"/>
      </a:accent5>
      <a:accent6>
        <a:srgbClr val="C73E83"/>
      </a:accent6>
      <a:hlink>
        <a:srgbClr val="51494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 PowerPoint template 4x3 August 2023" id="{016BCA32-5A8E-4A99-879C-F9083DB2647A}" vid="{A7DFA3BA-B13B-4BD0-B471-98712CB9F6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DC4691BF00A443899034738234036697" version="1.0.0">
  <systemFields>
    <field name="Objective-Id">
      <value order="0">A1949639</value>
    </field>
    <field name="Objective-Title">
      <value order="0">TEC PPT 4x3 TEMPLATE - v6 2023</value>
    </field>
    <field name="Objective-Description">
      <value order="0"/>
    </field>
    <field name="Objective-CreationStamp">
      <value order="0">2023-06-09T01:46:50Z</value>
    </field>
    <field name="Objective-IsApproved">
      <value order="0">false</value>
    </field>
    <field name="Objective-IsPublished">
      <value order="0">true</value>
    </field>
    <field name="Objective-DatePublished">
      <value order="0">2023-08-23T20:25:36Z</value>
    </field>
    <field name="Objective-ModificationStamp">
      <value order="0">2023-08-23T20:25:36Z</value>
    </field>
    <field name="Objective-Owner">
      <value order="0">Anna Hinderwell</value>
    </field>
    <field name="Objective-Path">
      <value order="0">Objective Global Folder:TEC Global Folder (fA27):Communications:Marketing:Brand:Templates, Assets and Logos:CM-R-Brand-Templates, Assets and Logos- WORD / POWERPOINT TEMPLATES</value>
    </field>
    <field name="Objective-Parent">
      <value order="0">CM-R-Brand-Templates, Assets and Logos- WORD / POWERPOINT TEMPLATES</value>
    </field>
    <field name="Objective-State">
      <value order="0">Published</value>
    </field>
    <field name="Objective-VersionId">
      <value order="0">vA4376080</value>
    </field>
    <field name="Objective-Version">
      <value order="0">1.0</value>
    </field>
    <field name="Objective-VersionNumber">
      <value order="0">4</value>
    </field>
    <field name="Objective-VersionComment">
      <value order="0"/>
    </field>
    <field name="Objective-FileNumber">
      <value order="0">CM-R-03-07-05/23-0304</value>
    </field>
    <field name="Objective-Classification">
      <value order="0"/>
    </field>
    <field name="Objective-Caveats">
      <value order="0"/>
    </field>
  </systemFields>
  <catalogues>
    <catalogue name="Document Type Catalogue" type="type" ori="id:cA6">
      <field name="Objective-Reference">
        <value order="0"/>
      </field>
      <field name="Objective-Date">
        <value order="0"/>
      </field>
      <field name="Objective-Action">
        <value order="0"/>
      </field>
      <field name="Objective-Responsible">
        <value order="0"/>
      </field>
      <field name="Objective-Financial Year">
        <value order="0"/>
      </field>
      <field name="Objective-Calendar Year">
        <value order="0"/>
      </field>
      <field name="Objective-EDUMIS Number">
        <value order="0"/>
      </field>
      <field name="Objective-Sub Sector">
        <value order="0"/>
      </field>
      <field name="Objective-Fund Name">
        <value order="0"/>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DC4691BF00A443899034738234036697"/>
  </ds:schemaRefs>
</ds:datastoreItem>
</file>

<file path=docMetadata/LabelInfo.xml><?xml version="1.0" encoding="utf-8"?>
<clbl:labelList xmlns:clbl="http://schemas.microsoft.com/office/2020/mipLabelMetadata">
  <clbl:label id="{e8e4d407-812f-46ec-8e96-0358754f4085}" enabled="0" method="" siteId="{e8e4d407-812f-46ec-8e96-0358754f4085}" removed="1"/>
</clbl:labelList>
</file>

<file path=docProps/app.xml><?xml version="1.0" encoding="utf-8"?>
<Properties xmlns="http://schemas.openxmlformats.org/officeDocument/2006/extended-properties" xmlns:vt="http://schemas.openxmlformats.org/officeDocument/2006/docPropsVTypes">
  <Template>TEC PowerPoint template 4x3 August 2023</Template>
  <TotalTime>0</TotalTime>
  <Words>1442</Words>
  <Application>Microsoft Office PowerPoint</Application>
  <PresentationFormat>On-screen Show (4:3)</PresentationFormat>
  <Paragraphs>158</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-apple-system</vt:lpstr>
      <vt:lpstr>Arial</vt:lpstr>
      <vt:lpstr>Calibri</vt:lpstr>
      <vt:lpstr>Calibri Light</vt:lpstr>
      <vt:lpstr>Georgia</vt:lpstr>
      <vt:lpstr>Office Theme</vt:lpstr>
      <vt:lpstr>Cyber Security for the Tertiary Sector </vt:lpstr>
      <vt:lpstr>Learning Pathway – Year 1</vt:lpstr>
      <vt:lpstr>Security Awareness Training Modules – Year 1</vt:lpstr>
      <vt:lpstr>Security Awareness Training Modules – Year 1</vt:lpstr>
      <vt:lpstr>Learning Pathway – Year 2</vt:lpstr>
      <vt:lpstr>Security Awareness Training Modules – Year 2</vt:lpstr>
      <vt:lpstr>Security Awareness Training Modules – Year 2</vt:lpstr>
      <vt:lpstr>Learning Pathway – Year 3</vt:lpstr>
      <vt:lpstr>Security Awareness Training Modules– Year 3</vt:lpstr>
      <vt:lpstr>Security Awareness Training Modules– Year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2024-06-26T00:20:50Z</dcterms:created>
  <dcterms:modified xsi:type="dcterms:W3CDTF">2024-06-26T00:21:36Z</dcterms:modified>
</cp:coreProperties>
</file>