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0"/>
  </p:notesMasterIdLst>
  <p:sldIdLst>
    <p:sldId id="264" r:id="rId3"/>
    <p:sldId id="258" r:id="rId4"/>
    <p:sldId id="267" r:id="rId5"/>
    <p:sldId id="271" r:id="rId6"/>
    <p:sldId id="269" r:id="rId7"/>
    <p:sldId id="262" r:id="rId8"/>
    <p:sldId id="270" r:id="rId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5D6003-D66B-4791-8AA9-3E101DBD1A6E}">
          <p14:sldIdLst/>
        </p14:section>
        <p14:section name="Untitled Section" id="{0C38FA43-2F1A-41CD-B519-45330AD1625E}">
          <p14:sldIdLst>
            <p14:sldId id="264"/>
            <p14:sldId id="258"/>
            <p14:sldId id="267"/>
            <p14:sldId id="271"/>
            <p14:sldId id="269"/>
            <p14:sldId id="262"/>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5226" autoAdjust="0"/>
  </p:normalViewPr>
  <p:slideViewPr>
    <p:cSldViewPr snapToGrid="0">
      <p:cViewPr varScale="1">
        <p:scale>
          <a:sx n="70" d="100"/>
          <a:sy n="70" d="100"/>
        </p:scale>
        <p:origin x="4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B580278-4518-4FE2-9AA5-A89646D04B9F}" type="datetimeFigureOut">
              <a:rPr lang="en-NZ" smtClean="0"/>
              <a:t>6/05/2021</a:t>
            </a:fld>
            <a:endParaRPr lang="en-NZ"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9A5710D-A753-43EF-BD9B-0E712FC57078}" type="slidenum">
              <a:rPr lang="en-NZ" smtClean="0"/>
              <a:t>‹#›</a:t>
            </a:fld>
            <a:endParaRPr lang="en-NZ" dirty="0"/>
          </a:p>
        </p:txBody>
      </p:sp>
    </p:spTree>
    <p:extLst>
      <p:ext uri="{BB962C8B-B14F-4D97-AF65-F5344CB8AC3E}">
        <p14:creationId xmlns:p14="http://schemas.microsoft.com/office/powerpoint/2010/main" val="3978895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NZ" dirty="0"/>
          </a:p>
        </p:txBody>
      </p:sp>
      <p:sp>
        <p:nvSpPr>
          <p:cNvPr id="4" name="Slide Number Placeholder 3"/>
          <p:cNvSpPr>
            <a:spLocks noGrp="1"/>
          </p:cNvSpPr>
          <p:nvPr>
            <p:ph type="sldNum" sz="quarter" idx="5"/>
          </p:nvPr>
        </p:nvSpPr>
        <p:spPr/>
        <p:txBody>
          <a:bodyPr/>
          <a:lstStyle/>
          <a:p>
            <a:fld id="{49A5710D-A753-43EF-BD9B-0E712FC57078}" type="slidenum">
              <a:rPr lang="en-NZ" smtClean="0"/>
              <a:t>1</a:t>
            </a:fld>
            <a:endParaRPr lang="en-NZ" dirty="0"/>
          </a:p>
        </p:txBody>
      </p:sp>
    </p:spTree>
    <p:extLst>
      <p:ext uri="{BB962C8B-B14F-4D97-AF65-F5344CB8AC3E}">
        <p14:creationId xmlns:p14="http://schemas.microsoft.com/office/powerpoint/2010/main" val="151939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0EE9FD-BA67-4549-9059-B1DF66393ABD}" type="slidenum">
              <a:rPr lang="en-NZ" smtClean="0"/>
              <a:t>2</a:t>
            </a:fld>
            <a:endParaRPr lang="en-NZ" dirty="0"/>
          </a:p>
        </p:txBody>
      </p:sp>
    </p:spTree>
    <p:extLst>
      <p:ext uri="{BB962C8B-B14F-4D97-AF65-F5344CB8AC3E}">
        <p14:creationId xmlns:p14="http://schemas.microsoft.com/office/powerpoint/2010/main" val="115566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9A5710D-A753-43EF-BD9B-0E712FC57078}" type="slidenum">
              <a:rPr lang="en-NZ" smtClean="0"/>
              <a:t>3</a:t>
            </a:fld>
            <a:endParaRPr lang="en-NZ" dirty="0"/>
          </a:p>
        </p:txBody>
      </p:sp>
    </p:spTree>
    <p:extLst>
      <p:ext uri="{BB962C8B-B14F-4D97-AF65-F5344CB8AC3E}">
        <p14:creationId xmlns:p14="http://schemas.microsoft.com/office/powerpoint/2010/main" val="66428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9A5710D-A753-43EF-BD9B-0E712FC57078}" type="slidenum">
              <a:rPr lang="en-NZ" smtClean="0"/>
              <a:t>4</a:t>
            </a:fld>
            <a:endParaRPr lang="en-NZ" dirty="0"/>
          </a:p>
        </p:txBody>
      </p:sp>
    </p:spTree>
    <p:extLst>
      <p:ext uri="{BB962C8B-B14F-4D97-AF65-F5344CB8AC3E}">
        <p14:creationId xmlns:p14="http://schemas.microsoft.com/office/powerpoint/2010/main" val="1191159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0EE9FD-BA67-4549-9059-B1DF66393ABD}" type="slidenum">
              <a:rPr lang="en-NZ" smtClean="0"/>
              <a:t>5</a:t>
            </a:fld>
            <a:endParaRPr lang="en-NZ" dirty="0"/>
          </a:p>
        </p:txBody>
      </p:sp>
    </p:spTree>
    <p:extLst>
      <p:ext uri="{BB962C8B-B14F-4D97-AF65-F5344CB8AC3E}">
        <p14:creationId xmlns:p14="http://schemas.microsoft.com/office/powerpoint/2010/main" val="137630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20EE9FD-BA67-4549-9059-B1DF66393ABD}" type="slidenum">
              <a:rPr lang="en-NZ" smtClean="0"/>
              <a:t>6</a:t>
            </a:fld>
            <a:endParaRPr lang="en-NZ" dirty="0"/>
          </a:p>
        </p:txBody>
      </p:sp>
    </p:spTree>
    <p:extLst>
      <p:ext uri="{BB962C8B-B14F-4D97-AF65-F5344CB8AC3E}">
        <p14:creationId xmlns:p14="http://schemas.microsoft.com/office/powerpoint/2010/main" val="397784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9A5710D-A753-43EF-BD9B-0E712FC57078}" type="slidenum">
              <a:rPr lang="en-NZ" smtClean="0"/>
              <a:t>7</a:t>
            </a:fld>
            <a:endParaRPr lang="en-NZ" dirty="0"/>
          </a:p>
        </p:txBody>
      </p:sp>
    </p:spTree>
    <p:extLst>
      <p:ext uri="{BB962C8B-B14F-4D97-AF65-F5344CB8AC3E}">
        <p14:creationId xmlns:p14="http://schemas.microsoft.com/office/powerpoint/2010/main" val="1535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17CD3D-94DD-4D4A-8490-ADE84FBEEA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xmlns="" id="{85E47E26-487E-47E7-9F0F-5009507532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xmlns="" id="{92380332-55C0-42D9-90C8-DD37A08B3AAC}"/>
              </a:ext>
            </a:extLst>
          </p:cNvPr>
          <p:cNvSpPr>
            <a:spLocks noGrp="1"/>
          </p:cNvSpPr>
          <p:nvPr>
            <p:ph type="dt" sz="half" idx="10"/>
          </p:nvPr>
        </p:nvSpPr>
        <p:spPr/>
        <p:txBody>
          <a:bodyPr/>
          <a:lstStyle/>
          <a:p>
            <a:fld id="{D5D5A965-F5AA-4AA5-BCBC-49945DE4C4C4}" type="datetimeFigureOut">
              <a:rPr lang="en-NZ" smtClean="0"/>
              <a:t>6/05/2021</a:t>
            </a:fld>
            <a:endParaRPr lang="en-NZ" dirty="0"/>
          </a:p>
        </p:txBody>
      </p:sp>
      <p:sp>
        <p:nvSpPr>
          <p:cNvPr id="5" name="Footer Placeholder 4">
            <a:extLst>
              <a:ext uri="{FF2B5EF4-FFF2-40B4-BE49-F238E27FC236}">
                <a16:creationId xmlns:a16="http://schemas.microsoft.com/office/drawing/2014/main" xmlns="" id="{FF211791-F3A4-49FA-A4C3-C2D7EAD66B7B}"/>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xmlns="" id="{BF3C26FC-678D-4905-99C7-0FCC782F6115}"/>
              </a:ext>
            </a:extLst>
          </p:cNvPr>
          <p:cNvSpPr>
            <a:spLocks noGrp="1"/>
          </p:cNvSpPr>
          <p:nvPr>
            <p:ph type="sldNum" sz="quarter" idx="12"/>
          </p:nvPr>
        </p:nvSpPr>
        <p:spPr/>
        <p:txBody>
          <a:bodyPr/>
          <a:lstStyle/>
          <a:p>
            <a:fld id="{15C098D8-E307-4766-98F5-3B8654D7DEA0}" type="slidenum">
              <a:rPr lang="en-NZ" smtClean="0"/>
              <a:t>‹#›</a:t>
            </a:fld>
            <a:endParaRPr lang="en-NZ" dirty="0"/>
          </a:p>
        </p:txBody>
      </p:sp>
    </p:spTree>
    <p:extLst>
      <p:ext uri="{BB962C8B-B14F-4D97-AF65-F5344CB8AC3E}">
        <p14:creationId xmlns:p14="http://schemas.microsoft.com/office/powerpoint/2010/main" val="379472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1F3E6-051F-4157-9493-9EA009743B1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xmlns="" id="{8EB1AAC7-E664-4EEE-8F2A-C94D35AEAB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3244C3C0-2659-4AC3-A568-C3FE52B882CB}"/>
              </a:ext>
            </a:extLst>
          </p:cNvPr>
          <p:cNvSpPr>
            <a:spLocks noGrp="1"/>
          </p:cNvSpPr>
          <p:nvPr>
            <p:ph type="dt" sz="half" idx="10"/>
          </p:nvPr>
        </p:nvSpPr>
        <p:spPr/>
        <p:txBody>
          <a:bodyPr/>
          <a:lstStyle/>
          <a:p>
            <a:fld id="{D5D5A965-F5AA-4AA5-BCBC-49945DE4C4C4}" type="datetimeFigureOut">
              <a:rPr lang="en-NZ" smtClean="0"/>
              <a:t>6/05/2021</a:t>
            </a:fld>
            <a:endParaRPr lang="en-NZ" dirty="0"/>
          </a:p>
        </p:txBody>
      </p:sp>
      <p:sp>
        <p:nvSpPr>
          <p:cNvPr id="5" name="Footer Placeholder 4">
            <a:extLst>
              <a:ext uri="{FF2B5EF4-FFF2-40B4-BE49-F238E27FC236}">
                <a16:creationId xmlns:a16="http://schemas.microsoft.com/office/drawing/2014/main" xmlns="" id="{AB8B99AC-4D77-4C67-835B-706954D35A7D}"/>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xmlns="" id="{626D92A7-5E44-43B8-98C3-A26DCD0F5072}"/>
              </a:ext>
            </a:extLst>
          </p:cNvPr>
          <p:cNvSpPr>
            <a:spLocks noGrp="1"/>
          </p:cNvSpPr>
          <p:nvPr>
            <p:ph type="sldNum" sz="quarter" idx="12"/>
          </p:nvPr>
        </p:nvSpPr>
        <p:spPr/>
        <p:txBody>
          <a:bodyPr/>
          <a:lstStyle/>
          <a:p>
            <a:fld id="{15C098D8-E307-4766-98F5-3B8654D7DEA0}" type="slidenum">
              <a:rPr lang="en-NZ" smtClean="0"/>
              <a:t>‹#›</a:t>
            </a:fld>
            <a:endParaRPr lang="en-NZ" dirty="0"/>
          </a:p>
        </p:txBody>
      </p:sp>
    </p:spTree>
    <p:extLst>
      <p:ext uri="{BB962C8B-B14F-4D97-AF65-F5344CB8AC3E}">
        <p14:creationId xmlns:p14="http://schemas.microsoft.com/office/powerpoint/2010/main" val="130524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B4720C6-CBEB-4A5C-993D-E4F335E1AC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xmlns="" id="{ED0D3386-D999-45B0-B891-1061854C94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E96EA37D-3C1B-4E66-B576-B1DE4BD3E8BF}"/>
              </a:ext>
            </a:extLst>
          </p:cNvPr>
          <p:cNvSpPr>
            <a:spLocks noGrp="1"/>
          </p:cNvSpPr>
          <p:nvPr>
            <p:ph type="dt" sz="half" idx="10"/>
          </p:nvPr>
        </p:nvSpPr>
        <p:spPr/>
        <p:txBody>
          <a:bodyPr/>
          <a:lstStyle/>
          <a:p>
            <a:fld id="{D5D5A965-F5AA-4AA5-BCBC-49945DE4C4C4}" type="datetimeFigureOut">
              <a:rPr lang="en-NZ" smtClean="0"/>
              <a:t>6/05/2021</a:t>
            </a:fld>
            <a:endParaRPr lang="en-NZ" dirty="0"/>
          </a:p>
        </p:txBody>
      </p:sp>
      <p:sp>
        <p:nvSpPr>
          <p:cNvPr id="5" name="Footer Placeholder 4">
            <a:extLst>
              <a:ext uri="{FF2B5EF4-FFF2-40B4-BE49-F238E27FC236}">
                <a16:creationId xmlns:a16="http://schemas.microsoft.com/office/drawing/2014/main" xmlns="" id="{863DB341-B92F-4B6E-930D-513A32719C95}"/>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xmlns="" id="{31A26505-AD5D-41CA-ABEC-C6E9333671A0}"/>
              </a:ext>
            </a:extLst>
          </p:cNvPr>
          <p:cNvSpPr>
            <a:spLocks noGrp="1"/>
          </p:cNvSpPr>
          <p:nvPr>
            <p:ph type="sldNum" sz="quarter" idx="12"/>
          </p:nvPr>
        </p:nvSpPr>
        <p:spPr/>
        <p:txBody>
          <a:bodyPr/>
          <a:lstStyle/>
          <a:p>
            <a:fld id="{15C098D8-E307-4766-98F5-3B8654D7DEA0}" type="slidenum">
              <a:rPr lang="en-NZ" smtClean="0"/>
              <a:t>‹#›</a:t>
            </a:fld>
            <a:endParaRPr lang="en-NZ" dirty="0"/>
          </a:p>
        </p:txBody>
      </p:sp>
    </p:spTree>
    <p:extLst>
      <p:ext uri="{BB962C8B-B14F-4D97-AF65-F5344CB8AC3E}">
        <p14:creationId xmlns:p14="http://schemas.microsoft.com/office/powerpoint/2010/main" val="207427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5F565-5F5A-4E2B-8423-CEBE613ED4A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xmlns="" id="{C8CAA648-246B-40DD-B73B-0FF51033A3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B9BC8D4A-8BFE-40B3-9C35-F5F52C4A393A}"/>
              </a:ext>
            </a:extLst>
          </p:cNvPr>
          <p:cNvSpPr>
            <a:spLocks noGrp="1"/>
          </p:cNvSpPr>
          <p:nvPr>
            <p:ph type="dt" sz="half" idx="10"/>
          </p:nvPr>
        </p:nvSpPr>
        <p:spPr/>
        <p:txBody>
          <a:bodyPr/>
          <a:lstStyle/>
          <a:p>
            <a:fld id="{D5D5A965-F5AA-4AA5-BCBC-49945DE4C4C4}" type="datetimeFigureOut">
              <a:rPr lang="en-NZ" smtClean="0"/>
              <a:t>6/05/2021</a:t>
            </a:fld>
            <a:endParaRPr lang="en-NZ" dirty="0"/>
          </a:p>
        </p:txBody>
      </p:sp>
      <p:sp>
        <p:nvSpPr>
          <p:cNvPr id="5" name="Footer Placeholder 4">
            <a:extLst>
              <a:ext uri="{FF2B5EF4-FFF2-40B4-BE49-F238E27FC236}">
                <a16:creationId xmlns:a16="http://schemas.microsoft.com/office/drawing/2014/main" xmlns="" id="{81084CDA-C57D-488B-AA65-959E3E87C30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xmlns="" id="{1BEAF91F-B6F0-49B5-888B-D6FF769A9E24}"/>
              </a:ext>
            </a:extLst>
          </p:cNvPr>
          <p:cNvSpPr>
            <a:spLocks noGrp="1"/>
          </p:cNvSpPr>
          <p:nvPr>
            <p:ph type="sldNum" sz="quarter" idx="12"/>
          </p:nvPr>
        </p:nvSpPr>
        <p:spPr/>
        <p:txBody>
          <a:bodyPr/>
          <a:lstStyle/>
          <a:p>
            <a:fld id="{15C098D8-E307-4766-98F5-3B8654D7DEA0}" type="slidenum">
              <a:rPr lang="en-NZ" smtClean="0"/>
              <a:t>‹#›</a:t>
            </a:fld>
            <a:endParaRPr lang="en-NZ" dirty="0"/>
          </a:p>
        </p:txBody>
      </p:sp>
    </p:spTree>
    <p:extLst>
      <p:ext uri="{BB962C8B-B14F-4D97-AF65-F5344CB8AC3E}">
        <p14:creationId xmlns:p14="http://schemas.microsoft.com/office/powerpoint/2010/main" val="428498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FD0325-90CD-435B-B59F-FD6DB07C92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xmlns="" id="{7598DB7B-7586-4551-9AB1-428EC6B962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EBD5A95-190E-471A-AFCD-A3AD07DA11B4}"/>
              </a:ext>
            </a:extLst>
          </p:cNvPr>
          <p:cNvSpPr>
            <a:spLocks noGrp="1"/>
          </p:cNvSpPr>
          <p:nvPr>
            <p:ph type="dt" sz="half" idx="10"/>
          </p:nvPr>
        </p:nvSpPr>
        <p:spPr/>
        <p:txBody>
          <a:bodyPr/>
          <a:lstStyle/>
          <a:p>
            <a:fld id="{D5D5A965-F5AA-4AA5-BCBC-49945DE4C4C4}" type="datetimeFigureOut">
              <a:rPr lang="en-NZ" smtClean="0"/>
              <a:t>6/05/2021</a:t>
            </a:fld>
            <a:endParaRPr lang="en-NZ" dirty="0"/>
          </a:p>
        </p:txBody>
      </p:sp>
      <p:sp>
        <p:nvSpPr>
          <p:cNvPr id="5" name="Footer Placeholder 4">
            <a:extLst>
              <a:ext uri="{FF2B5EF4-FFF2-40B4-BE49-F238E27FC236}">
                <a16:creationId xmlns:a16="http://schemas.microsoft.com/office/drawing/2014/main" xmlns="" id="{F5199422-3DC4-4B1E-AFFF-BC5E5F0EB9E4}"/>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xmlns="" id="{6C2CE76E-6EE6-4E3F-ACEA-0E65ED5B8778}"/>
              </a:ext>
            </a:extLst>
          </p:cNvPr>
          <p:cNvSpPr>
            <a:spLocks noGrp="1"/>
          </p:cNvSpPr>
          <p:nvPr>
            <p:ph type="sldNum" sz="quarter" idx="12"/>
          </p:nvPr>
        </p:nvSpPr>
        <p:spPr/>
        <p:txBody>
          <a:bodyPr/>
          <a:lstStyle/>
          <a:p>
            <a:fld id="{15C098D8-E307-4766-98F5-3B8654D7DEA0}" type="slidenum">
              <a:rPr lang="en-NZ" smtClean="0"/>
              <a:t>‹#›</a:t>
            </a:fld>
            <a:endParaRPr lang="en-NZ" dirty="0"/>
          </a:p>
        </p:txBody>
      </p:sp>
    </p:spTree>
    <p:extLst>
      <p:ext uri="{BB962C8B-B14F-4D97-AF65-F5344CB8AC3E}">
        <p14:creationId xmlns:p14="http://schemas.microsoft.com/office/powerpoint/2010/main" val="128413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565C98-88CA-493A-A27D-5B26C8B20D3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xmlns="" id="{486F0974-F331-472E-998D-BC4233108B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xmlns="" id="{A5D49458-28BE-46F0-A9B1-4BA7FA8A53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xmlns="" id="{B466BC5D-D33F-4A00-9362-F5CAF05E03A1}"/>
              </a:ext>
            </a:extLst>
          </p:cNvPr>
          <p:cNvSpPr>
            <a:spLocks noGrp="1"/>
          </p:cNvSpPr>
          <p:nvPr>
            <p:ph type="dt" sz="half" idx="10"/>
          </p:nvPr>
        </p:nvSpPr>
        <p:spPr/>
        <p:txBody>
          <a:bodyPr/>
          <a:lstStyle/>
          <a:p>
            <a:fld id="{D5D5A965-F5AA-4AA5-BCBC-49945DE4C4C4}" type="datetimeFigureOut">
              <a:rPr lang="en-NZ" smtClean="0"/>
              <a:t>6/05/2021</a:t>
            </a:fld>
            <a:endParaRPr lang="en-NZ" dirty="0"/>
          </a:p>
        </p:txBody>
      </p:sp>
      <p:sp>
        <p:nvSpPr>
          <p:cNvPr id="6" name="Footer Placeholder 5">
            <a:extLst>
              <a:ext uri="{FF2B5EF4-FFF2-40B4-BE49-F238E27FC236}">
                <a16:creationId xmlns:a16="http://schemas.microsoft.com/office/drawing/2014/main" xmlns="" id="{9E752E9E-F965-4E6F-B90C-E39EBA914E9F}"/>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xmlns="" id="{FEC44221-6F92-4736-9E02-66C41E65993E}"/>
              </a:ext>
            </a:extLst>
          </p:cNvPr>
          <p:cNvSpPr>
            <a:spLocks noGrp="1"/>
          </p:cNvSpPr>
          <p:nvPr>
            <p:ph type="sldNum" sz="quarter" idx="12"/>
          </p:nvPr>
        </p:nvSpPr>
        <p:spPr/>
        <p:txBody>
          <a:bodyPr/>
          <a:lstStyle/>
          <a:p>
            <a:fld id="{15C098D8-E307-4766-98F5-3B8654D7DEA0}" type="slidenum">
              <a:rPr lang="en-NZ" smtClean="0"/>
              <a:t>‹#›</a:t>
            </a:fld>
            <a:endParaRPr lang="en-NZ" dirty="0"/>
          </a:p>
        </p:txBody>
      </p:sp>
    </p:spTree>
    <p:extLst>
      <p:ext uri="{BB962C8B-B14F-4D97-AF65-F5344CB8AC3E}">
        <p14:creationId xmlns:p14="http://schemas.microsoft.com/office/powerpoint/2010/main" val="94495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4E30A-DACC-4B66-8B3B-C3AF08B3E06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xmlns="" id="{C69A9A3D-6310-46A1-AFBA-19AECDE8B2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48A17A8-D450-4007-8001-B2F3F00073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xmlns="" id="{F8D8F077-CEB8-48C3-8893-563BDCA65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7AB4AFE-AAA4-4EC8-AB99-0D62B6EAEA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xmlns="" id="{2E53FFBE-B9E1-4886-948D-1FF472064D54}"/>
              </a:ext>
            </a:extLst>
          </p:cNvPr>
          <p:cNvSpPr>
            <a:spLocks noGrp="1"/>
          </p:cNvSpPr>
          <p:nvPr>
            <p:ph type="dt" sz="half" idx="10"/>
          </p:nvPr>
        </p:nvSpPr>
        <p:spPr/>
        <p:txBody>
          <a:bodyPr/>
          <a:lstStyle/>
          <a:p>
            <a:fld id="{D5D5A965-F5AA-4AA5-BCBC-49945DE4C4C4}" type="datetimeFigureOut">
              <a:rPr lang="en-NZ" smtClean="0"/>
              <a:t>6/05/2021</a:t>
            </a:fld>
            <a:endParaRPr lang="en-NZ" dirty="0"/>
          </a:p>
        </p:txBody>
      </p:sp>
      <p:sp>
        <p:nvSpPr>
          <p:cNvPr id="8" name="Footer Placeholder 7">
            <a:extLst>
              <a:ext uri="{FF2B5EF4-FFF2-40B4-BE49-F238E27FC236}">
                <a16:creationId xmlns:a16="http://schemas.microsoft.com/office/drawing/2014/main" xmlns="" id="{65CBCA7A-65CA-4499-B88C-4A6D1E72012B}"/>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xmlns="" id="{4A2E3506-8D6C-4E1A-B7B6-35847FD17D6E}"/>
              </a:ext>
            </a:extLst>
          </p:cNvPr>
          <p:cNvSpPr>
            <a:spLocks noGrp="1"/>
          </p:cNvSpPr>
          <p:nvPr>
            <p:ph type="sldNum" sz="quarter" idx="12"/>
          </p:nvPr>
        </p:nvSpPr>
        <p:spPr/>
        <p:txBody>
          <a:bodyPr/>
          <a:lstStyle/>
          <a:p>
            <a:fld id="{15C098D8-E307-4766-98F5-3B8654D7DEA0}" type="slidenum">
              <a:rPr lang="en-NZ" smtClean="0"/>
              <a:t>‹#›</a:t>
            </a:fld>
            <a:endParaRPr lang="en-NZ" dirty="0"/>
          </a:p>
        </p:txBody>
      </p:sp>
    </p:spTree>
    <p:extLst>
      <p:ext uri="{BB962C8B-B14F-4D97-AF65-F5344CB8AC3E}">
        <p14:creationId xmlns:p14="http://schemas.microsoft.com/office/powerpoint/2010/main" val="245897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60C79E-CA01-41CB-B6CE-5D1F675CA62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xmlns="" id="{0B280B75-0679-4B6E-81D1-8AD1B87488BF}"/>
              </a:ext>
            </a:extLst>
          </p:cNvPr>
          <p:cNvSpPr>
            <a:spLocks noGrp="1"/>
          </p:cNvSpPr>
          <p:nvPr>
            <p:ph type="dt" sz="half" idx="10"/>
          </p:nvPr>
        </p:nvSpPr>
        <p:spPr/>
        <p:txBody>
          <a:bodyPr/>
          <a:lstStyle/>
          <a:p>
            <a:fld id="{D5D5A965-F5AA-4AA5-BCBC-49945DE4C4C4}" type="datetimeFigureOut">
              <a:rPr lang="en-NZ" smtClean="0"/>
              <a:t>6/05/2021</a:t>
            </a:fld>
            <a:endParaRPr lang="en-NZ" dirty="0"/>
          </a:p>
        </p:txBody>
      </p:sp>
      <p:sp>
        <p:nvSpPr>
          <p:cNvPr id="4" name="Footer Placeholder 3">
            <a:extLst>
              <a:ext uri="{FF2B5EF4-FFF2-40B4-BE49-F238E27FC236}">
                <a16:creationId xmlns:a16="http://schemas.microsoft.com/office/drawing/2014/main" xmlns="" id="{986175A3-59B3-41DC-868F-540107A5A613}"/>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xmlns="" id="{1B44A952-AC80-4F12-B10C-ABC08227DF6D}"/>
              </a:ext>
            </a:extLst>
          </p:cNvPr>
          <p:cNvSpPr>
            <a:spLocks noGrp="1"/>
          </p:cNvSpPr>
          <p:nvPr>
            <p:ph type="sldNum" sz="quarter" idx="12"/>
          </p:nvPr>
        </p:nvSpPr>
        <p:spPr/>
        <p:txBody>
          <a:bodyPr/>
          <a:lstStyle/>
          <a:p>
            <a:fld id="{15C098D8-E307-4766-98F5-3B8654D7DEA0}" type="slidenum">
              <a:rPr lang="en-NZ" smtClean="0"/>
              <a:t>‹#›</a:t>
            </a:fld>
            <a:endParaRPr lang="en-NZ" dirty="0"/>
          </a:p>
        </p:txBody>
      </p:sp>
    </p:spTree>
    <p:extLst>
      <p:ext uri="{BB962C8B-B14F-4D97-AF65-F5344CB8AC3E}">
        <p14:creationId xmlns:p14="http://schemas.microsoft.com/office/powerpoint/2010/main" val="203355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6C77E08-08D0-4E2B-B849-9011A8E9727C}"/>
              </a:ext>
            </a:extLst>
          </p:cNvPr>
          <p:cNvSpPr>
            <a:spLocks noGrp="1"/>
          </p:cNvSpPr>
          <p:nvPr>
            <p:ph type="dt" sz="half" idx="10"/>
          </p:nvPr>
        </p:nvSpPr>
        <p:spPr/>
        <p:txBody>
          <a:bodyPr/>
          <a:lstStyle/>
          <a:p>
            <a:fld id="{D5D5A965-F5AA-4AA5-BCBC-49945DE4C4C4}" type="datetimeFigureOut">
              <a:rPr lang="en-NZ" smtClean="0"/>
              <a:t>6/05/2021</a:t>
            </a:fld>
            <a:endParaRPr lang="en-NZ" dirty="0"/>
          </a:p>
        </p:txBody>
      </p:sp>
      <p:sp>
        <p:nvSpPr>
          <p:cNvPr id="3" name="Footer Placeholder 2">
            <a:extLst>
              <a:ext uri="{FF2B5EF4-FFF2-40B4-BE49-F238E27FC236}">
                <a16:creationId xmlns:a16="http://schemas.microsoft.com/office/drawing/2014/main" xmlns="" id="{0761C3A8-EF82-454C-B827-E54E0D2995A1}"/>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xmlns="" id="{413A1546-3B9B-4396-9926-A8D61EAFD4E5}"/>
              </a:ext>
            </a:extLst>
          </p:cNvPr>
          <p:cNvSpPr>
            <a:spLocks noGrp="1"/>
          </p:cNvSpPr>
          <p:nvPr>
            <p:ph type="sldNum" sz="quarter" idx="12"/>
          </p:nvPr>
        </p:nvSpPr>
        <p:spPr/>
        <p:txBody>
          <a:bodyPr/>
          <a:lstStyle/>
          <a:p>
            <a:fld id="{15C098D8-E307-4766-98F5-3B8654D7DEA0}" type="slidenum">
              <a:rPr lang="en-NZ" smtClean="0"/>
              <a:t>‹#›</a:t>
            </a:fld>
            <a:endParaRPr lang="en-NZ" dirty="0"/>
          </a:p>
        </p:txBody>
      </p:sp>
    </p:spTree>
    <p:extLst>
      <p:ext uri="{BB962C8B-B14F-4D97-AF65-F5344CB8AC3E}">
        <p14:creationId xmlns:p14="http://schemas.microsoft.com/office/powerpoint/2010/main" val="249600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3D86B3-E9B9-489A-BB9C-A97DB6673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xmlns="" id="{613FA537-E148-4EF9-9A41-8985A06D77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xmlns="" id="{FBDB571E-9C32-46C2-B269-0C77DE140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16BBF8-01E4-44BB-A7B9-1FD4BCC0CC9C}"/>
              </a:ext>
            </a:extLst>
          </p:cNvPr>
          <p:cNvSpPr>
            <a:spLocks noGrp="1"/>
          </p:cNvSpPr>
          <p:nvPr>
            <p:ph type="dt" sz="half" idx="10"/>
          </p:nvPr>
        </p:nvSpPr>
        <p:spPr/>
        <p:txBody>
          <a:bodyPr/>
          <a:lstStyle/>
          <a:p>
            <a:fld id="{D5D5A965-F5AA-4AA5-BCBC-49945DE4C4C4}" type="datetimeFigureOut">
              <a:rPr lang="en-NZ" smtClean="0"/>
              <a:t>6/05/2021</a:t>
            </a:fld>
            <a:endParaRPr lang="en-NZ" dirty="0"/>
          </a:p>
        </p:txBody>
      </p:sp>
      <p:sp>
        <p:nvSpPr>
          <p:cNvPr id="6" name="Footer Placeholder 5">
            <a:extLst>
              <a:ext uri="{FF2B5EF4-FFF2-40B4-BE49-F238E27FC236}">
                <a16:creationId xmlns:a16="http://schemas.microsoft.com/office/drawing/2014/main" xmlns="" id="{9A206A44-B881-459E-9BF5-4611A91AFBB3}"/>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xmlns="" id="{1E948380-1020-438F-80D4-B169B6D550D6}"/>
              </a:ext>
            </a:extLst>
          </p:cNvPr>
          <p:cNvSpPr>
            <a:spLocks noGrp="1"/>
          </p:cNvSpPr>
          <p:nvPr>
            <p:ph type="sldNum" sz="quarter" idx="12"/>
          </p:nvPr>
        </p:nvSpPr>
        <p:spPr/>
        <p:txBody>
          <a:bodyPr/>
          <a:lstStyle/>
          <a:p>
            <a:fld id="{15C098D8-E307-4766-98F5-3B8654D7DEA0}" type="slidenum">
              <a:rPr lang="en-NZ" smtClean="0"/>
              <a:t>‹#›</a:t>
            </a:fld>
            <a:endParaRPr lang="en-NZ" dirty="0"/>
          </a:p>
        </p:txBody>
      </p:sp>
    </p:spTree>
    <p:extLst>
      <p:ext uri="{BB962C8B-B14F-4D97-AF65-F5344CB8AC3E}">
        <p14:creationId xmlns:p14="http://schemas.microsoft.com/office/powerpoint/2010/main" val="349382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15725-DB6A-422F-B109-A635AB05B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xmlns="" id="{640FA200-6FB5-4E53-A067-286637DFB2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xmlns="" id="{CAD0E534-03DB-48C0-A171-99B2840A9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C166B87-F47D-4B59-ACD3-04A36E355107}"/>
              </a:ext>
            </a:extLst>
          </p:cNvPr>
          <p:cNvSpPr>
            <a:spLocks noGrp="1"/>
          </p:cNvSpPr>
          <p:nvPr>
            <p:ph type="dt" sz="half" idx="10"/>
          </p:nvPr>
        </p:nvSpPr>
        <p:spPr/>
        <p:txBody>
          <a:bodyPr/>
          <a:lstStyle/>
          <a:p>
            <a:fld id="{D5D5A965-F5AA-4AA5-BCBC-49945DE4C4C4}" type="datetimeFigureOut">
              <a:rPr lang="en-NZ" smtClean="0"/>
              <a:t>6/05/2021</a:t>
            </a:fld>
            <a:endParaRPr lang="en-NZ" dirty="0"/>
          </a:p>
        </p:txBody>
      </p:sp>
      <p:sp>
        <p:nvSpPr>
          <p:cNvPr id="6" name="Footer Placeholder 5">
            <a:extLst>
              <a:ext uri="{FF2B5EF4-FFF2-40B4-BE49-F238E27FC236}">
                <a16:creationId xmlns:a16="http://schemas.microsoft.com/office/drawing/2014/main" xmlns="" id="{FF16574F-D4F8-4469-972F-9CAC2E449447}"/>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xmlns="" id="{221AEA8B-E2F0-4AD2-A8CC-4D9F7D8717BF}"/>
              </a:ext>
            </a:extLst>
          </p:cNvPr>
          <p:cNvSpPr>
            <a:spLocks noGrp="1"/>
          </p:cNvSpPr>
          <p:nvPr>
            <p:ph type="sldNum" sz="quarter" idx="12"/>
          </p:nvPr>
        </p:nvSpPr>
        <p:spPr/>
        <p:txBody>
          <a:bodyPr/>
          <a:lstStyle/>
          <a:p>
            <a:fld id="{15C098D8-E307-4766-98F5-3B8654D7DEA0}" type="slidenum">
              <a:rPr lang="en-NZ" smtClean="0"/>
              <a:t>‹#›</a:t>
            </a:fld>
            <a:endParaRPr lang="en-NZ" dirty="0"/>
          </a:p>
        </p:txBody>
      </p:sp>
    </p:spTree>
    <p:extLst>
      <p:ext uri="{BB962C8B-B14F-4D97-AF65-F5344CB8AC3E}">
        <p14:creationId xmlns:p14="http://schemas.microsoft.com/office/powerpoint/2010/main" val="2322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75D9A4-D3CE-448A-8BE6-0A99E3012D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xmlns="" id="{1A67A2AA-23AC-4A28-BA67-5A5CE43440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E3107861-C1E9-4FD1-8689-70BD8CD8C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5A965-F5AA-4AA5-BCBC-49945DE4C4C4}" type="datetimeFigureOut">
              <a:rPr lang="en-NZ" smtClean="0"/>
              <a:t>6/05/2021</a:t>
            </a:fld>
            <a:endParaRPr lang="en-NZ" dirty="0"/>
          </a:p>
        </p:txBody>
      </p:sp>
      <p:sp>
        <p:nvSpPr>
          <p:cNvPr id="5" name="Footer Placeholder 4">
            <a:extLst>
              <a:ext uri="{FF2B5EF4-FFF2-40B4-BE49-F238E27FC236}">
                <a16:creationId xmlns:a16="http://schemas.microsoft.com/office/drawing/2014/main" xmlns="" id="{2CB89EF9-6000-4722-84EA-79CB9F02D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xmlns="" id="{D3D79FC2-FD91-4261-8AFC-FEBD19CAF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098D8-E307-4766-98F5-3B8654D7DEA0}" type="slidenum">
              <a:rPr lang="en-NZ" smtClean="0"/>
              <a:t>‹#›</a:t>
            </a:fld>
            <a:endParaRPr lang="en-NZ" dirty="0"/>
          </a:p>
        </p:txBody>
      </p:sp>
    </p:spTree>
    <p:extLst>
      <p:ext uri="{BB962C8B-B14F-4D97-AF65-F5344CB8AC3E}">
        <p14:creationId xmlns:p14="http://schemas.microsoft.com/office/powerpoint/2010/main" val="3134709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front of a crowd posing for the camera&#10;&#10;Description automatically generated">
            <a:extLst>
              <a:ext uri="{FF2B5EF4-FFF2-40B4-BE49-F238E27FC236}">
                <a16:creationId xmlns:a16="http://schemas.microsoft.com/office/drawing/2014/main" xmlns="" id="{DFD93BA8-AACB-4807-A36B-E9FA77C2C1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4276"/>
          <a:stretch/>
        </p:blipFill>
        <p:spPr>
          <a:xfrm>
            <a:off x="7581164" y="-1"/>
            <a:ext cx="4607118" cy="2183054"/>
          </a:xfrm>
          <a:prstGeom prst="rect">
            <a:avLst/>
          </a:prstGeom>
        </p:spPr>
      </p:pic>
      <p:pic>
        <p:nvPicPr>
          <p:cNvPr id="14" name="Content Placeholder 9">
            <a:extLst>
              <a:ext uri="{FF2B5EF4-FFF2-40B4-BE49-F238E27FC236}">
                <a16:creationId xmlns:a16="http://schemas.microsoft.com/office/drawing/2014/main" xmlns="" id="{032E6717-2A94-443A-953E-4243CC100290}"/>
              </a:ext>
            </a:extLst>
          </p:cNvPr>
          <p:cNvPicPr>
            <a:picLocks/>
          </p:cNvPicPr>
          <p:nvPr/>
        </p:nvPicPr>
        <p:blipFill rotWithShape="1">
          <a:blip r:embed="rId4" cstate="print">
            <a:extLst>
              <a:ext uri="{28A0092B-C50C-407E-A947-70E740481C1C}">
                <a14:useLocalDpi xmlns:a14="http://schemas.microsoft.com/office/drawing/2010/main" val="0"/>
              </a:ext>
            </a:extLst>
          </a:blip>
          <a:srcRect t="26336" r="2" b="8711"/>
          <a:stretch/>
        </p:blipFill>
        <p:spPr>
          <a:xfrm flipH="1">
            <a:off x="7581164" y="2274491"/>
            <a:ext cx="4601105" cy="2241463"/>
          </a:xfrm>
          <a:prstGeom prst="rect">
            <a:avLst/>
          </a:prstGeom>
        </p:spPr>
      </p:pic>
      <p:pic>
        <p:nvPicPr>
          <p:cNvPr id="11" name="Picture 10" descr="A group of people standing in front of a crowd&#10;&#10;Description automatically generated">
            <a:extLst>
              <a:ext uri="{FF2B5EF4-FFF2-40B4-BE49-F238E27FC236}">
                <a16:creationId xmlns:a16="http://schemas.microsoft.com/office/drawing/2014/main" xmlns="" id="{14AE7CC7-C8D7-4E4B-B987-6624541D3F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118" r="-4" b="-4"/>
          <a:stretch/>
        </p:blipFill>
        <p:spPr>
          <a:xfrm>
            <a:off x="-3717" y="4607392"/>
            <a:ext cx="4626197" cy="2250608"/>
          </a:xfrm>
          <a:prstGeom prst="rect">
            <a:avLst/>
          </a:prstGeom>
        </p:spPr>
      </p:pic>
      <p:pic>
        <p:nvPicPr>
          <p:cNvPr id="8" name="Picture 7" descr="A group of people standing in front of a crowd&#10;&#10;Description automatically generated">
            <a:extLst>
              <a:ext uri="{FF2B5EF4-FFF2-40B4-BE49-F238E27FC236}">
                <a16:creationId xmlns:a16="http://schemas.microsoft.com/office/drawing/2014/main" xmlns="" id="{25135788-8C13-4C88-987A-10D97DE5D6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4783" r="1" b="20035"/>
          <a:stretch/>
        </p:blipFill>
        <p:spPr>
          <a:xfrm>
            <a:off x="4713920" y="4607392"/>
            <a:ext cx="7462341" cy="2250608"/>
          </a:xfrm>
          <a:prstGeom prst="rect">
            <a:avLst/>
          </a:prstGeom>
        </p:spPr>
      </p:pic>
      <p:pic>
        <p:nvPicPr>
          <p:cNvPr id="33" name="Picture 32" descr="A crowd of people in a swimming pool&#10;&#10;Description automatically generated">
            <a:extLst>
              <a:ext uri="{FF2B5EF4-FFF2-40B4-BE49-F238E27FC236}">
                <a16:creationId xmlns:a16="http://schemas.microsoft.com/office/drawing/2014/main" xmlns="" id="{7BB5DDFD-59DA-4068-B8BB-7A2852C5C5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31" y="3827"/>
            <a:ext cx="7573171" cy="3892610"/>
          </a:xfrm>
          <a:prstGeom prst="rect">
            <a:avLst/>
          </a:prstGeom>
        </p:spPr>
      </p:pic>
      <p:pic>
        <p:nvPicPr>
          <p:cNvPr id="27" name="Picture 26">
            <a:extLst>
              <a:ext uri="{FF2B5EF4-FFF2-40B4-BE49-F238E27FC236}">
                <a16:creationId xmlns:a16="http://schemas.microsoft.com/office/drawing/2014/main" xmlns="" id="{A91D085F-F1E9-4D50-B915-11F94C9301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7" y="3653774"/>
            <a:ext cx="7499453" cy="862180"/>
          </a:xfrm>
          <a:prstGeom prst="rect">
            <a:avLst/>
          </a:prstGeom>
        </p:spPr>
      </p:pic>
    </p:spTree>
    <p:extLst>
      <p:ext uri="{BB962C8B-B14F-4D97-AF65-F5344CB8AC3E}">
        <p14:creationId xmlns:p14="http://schemas.microsoft.com/office/powerpoint/2010/main" val="324566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38039" y="1287889"/>
            <a:ext cx="7701311" cy="607819"/>
          </a:xfrm>
        </p:spPr>
        <p:txBody>
          <a:bodyPr>
            <a:normAutofit/>
          </a:bodyPr>
          <a:lstStyle/>
          <a:p>
            <a:r>
              <a:rPr lang="en-NZ" sz="2800" dirty="0"/>
              <a:t>Background</a:t>
            </a:r>
            <a:endParaRPr lang="en-NZ" sz="2800" b="1" dirty="0"/>
          </a:p>
        </p:txBody>
      </p:sp>
      <p:sp>
        <p:nvSpPr>
          <p:cNvPr id="6" name="Content Placeholder 5"/>
          <p:cNvSpPr>
            <a:spLocks noGrp="1"/>
          </p:cNvSpPr>
          <p:nvPr>
            <p:ph idx="1"/>
          </p:nvPr>
        </p:nvSpPr>
        <p:spPr>
          <a:xfrm>
            <a:off x="2152650" y="1895708"/>
            <a:ext cx="7886700" cy="4281257"/>
          </a:xfrm>
        </p:spPr>
        <p:txBody>
          <a:bodyPr>
            <a:normAutofit/>
          </a:bodyPr>
          <a:lstStyle/>
          <a:p>
            <a:r>
              <a:rPr lang="en-NZ" sz="1600" dirty="0"/>
              <a:t>“For students who had less clear goals and were less confident about their readiness for university study, the summer months were more likely to be a time of self-doubt, loss of focus and weakening of resolve. Pacific students in particular were at risk of reacting to peer pressure or other external influences and either delaying attending to enrolment and other procedures or deciding to not enrol. Lack of appropriate guidance and support from academic mentors during this period acted as a stumbling block in their transition experience.” </a:t>
            </a:r>
            <a:r>
              <a:rPr lang="en-GB" sz="1600" dirty="0"/>
              <a:t>(Madjar, I et al, </a:t>
            </a:r>
            <a:r>
              <a:rPr lang="en-GB" sz="1600" b="1" i="1" dirty="0"/>
              <a:t>Stumbling blocks or stepping stones? Students’ experience of transition from low-mid decile schools to university</a:t>
            </a:r>
            <a:r>
              <a:rPr lang="en-GB" sz="1600" dirty="0"/>
              <a:t>, 2010, p.11)</a:t>
            </a:r>
          </a:p>
          <a:p>
            <a:r>
              <a:rPr lang="en-GB" sz="1600" dirty="0"/>
              <a:t>The “summer learning effect” (SLE) has been observed and described in schools internationally (Borman, 2005). Typically, students from poorer communities and minority students make less growth than other students over summer, which contributes to widening gap in achievement and an achievement barrier that gets larger over time (Alexander, Entwistle &amp; Olsen, 2007). The summer learning effect also has been identified in New Zealand schools and their communities. Three studies in schools serving mainly Maori and Pasifika communities of low socioeconomic status confirmed the extent of the effect.” (McNaughton, S et al, </a:t>
            </a:r>
            <a:r>
              <a:rPr lang="en-GB" sz="1600" b="1" i="1" dirty="0"/>
              <a:t>School achievement: Why summer matters</a:t>
            </a:r>
            <a:r>
              <a:rPr lang="en-GB" sz="1600" dirty="0"/>
              <a:t>, 2010, p.2)</a:t>
            </a:r>
          </a:p>
          <a:p>
            <a:endParaRPr lang="en-NZ" sz="1600" dirty="0"/>
          </a:p>
          <a:p>
            <a:endParaRPr lang="en-NZ" dirty="0"/>
          </a:p>
        </p:txBody>
      </p:sp>
      <p:pic>
        <p:nvPicPr>
          <p:cNvPr id="9" name="Picture 8">
            <a:extLst>
              <a:ext uri="{FF2B5EF4-FFF2-40B4-BE49-F238E27FC236}">
                <a16:creationId xmlns:a16="http://schemas.microsoft.com/office/drawing/2014/main" xmlns="" id="{077AE4EF-EFA0-4BCF-990F-F1B8218228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547" y="0"/>
            <a:ext cx="7499453" cy="862180"/>
          </a:xfrm>
          <a:prstGeom prst="rect">
            <a:avLst/>
          </a:prstGeom>
        </p:spPr>
      </p:pic>
    </p:spTree>
    <p:extLst>
      <p:ext uri="{BB962C8B-B14F-4D97-AF65-F5344CB8AC3E}">
        <p14:creationId xmlns:p14="http://schemas.microsoft.com/office/powerpoint/2010/main" val="158929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2365DA-4919-4606-BB4C-A1E8B7D3A7A7}"/>
              </a:ext>
            </a:extLst>
          </p:cNvPr>
          <p:cNvSpPr>
            <a:spLocks noGrp="1"/>
          </p:cNvSpPr>
          <p:nvPr>
            <p:ph type="title"/>
          </p:nvPr>
        </p:nvSpPr>
        <p:spPr>
          <a:xfrm>
            <a:off x="838200" y="542215"/>
            <a:ext cx="10515600" cy="1325563"/>
          </a:xfrm>
        </p:spPr>
        <p:txBody>
          <a:bodyPr/>
          <a:lstStyle/>
          <a:p>
            <a:r>
              <a:rPr lang="en-NZ" dirty="0"/>
              <a:t>Fast Facts</a:t>
            </a:r>
          </a:p>
        </p:txBody>
      </p:sp>
      <p:sp>
        <p:nvSpPr>
          <p:cNvPr id="3" name="Content Placeholder 2">
            <a:extLst>
              <a:ext uri="{FF2B5EF4-FFF2-40B4-BE49-F238E27FC236}">
                <a16:creationId xmlns:a16="http://schemas.microsoft.com/office/drawing/2014/main" xmlns="" id="{D371F8BF-1EFB-4A64-AA29-419E73D2616A}"/>
              </a:ext>
            </a:extLst>
          </p:cNvPr>
          <p:cNvSpPr>
            <a:spLocks noGrp="1"/>
          </p:cNvSpPr>
          <p:nvPr>
            <p:ph idx="1"/>
          </p:nvPr>
        </p:nvSpPr>
        <p:spPr/>
        <p:txBody>
          <a:bodyPr/>
          <a:lstStyle/>
          <a:p>
            <a:r>
              <a:rPr lang="en-NZ" dirty="0"/>
              <a:t>5 week summer programme </a:t>
            </a:r>
          </a:p>
          <a:p>
            <a:r>
              <a:rPr lang="en-NZ" dirty="0"/>
              <a:t>Full time programme from Mon to Fri 9am-5pm </a:t>
            </a:r>
          </a:p>
          <a:p>
            <a:r>
              <a:rPr lang="en-NZ" dirty="0"/>
              <a:t>300 places </a:t>
            </a:r>
          </a:p>
          <a:p>
            <a:r>
              <a:rPr lang="en-NZ" dirty="0"/>
              <a:t>UniPrep is nil fee</a:t>
            </a:r>
          </a:p>
          <a:p>
            <a:r>
              <a:rPr lang="en-NZ" dirty="0"/>
              <a:t>For all high school leavers </a:t>
            </a:r>
          </a:p>
          <a:p>
            <a:r>
              <a:rPr lang="en-NZ" dirty="0"/>
              <a:t>Academic programme</a:t>
            </a:r>
          </a:p>
          <a:p>
            <a:r>
              <a:rPr lang="en-NZ" dirty="0"/>
              <a:t>Engagement programme</a:t>
            </a:r>
          </a:p>
        </p:txBody>
      </p:sp>
      <p:pic>
        <p:nvPicPr>
          <p:cNvPr id="5" name="Picture 4">
            <a:extLst>
              <a:ext uri="{FF2B5EF4-FFF2-40B4-BE49-F238E27FC236}">
                <a16:creationId xmlns:a16="http://schemas.microsoft.com/office/drawing/2014/main" xmlns="" id="{6E882296-DB16-4799-9CBB-AAFC34F9E9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547" y="0"/>
            <a:ext cx="7499453" cy="862180"/>
          </a:xfrm>
          <a:prstGeom prst="rect">
            <a:avLst/>
          </a:prstGeom>
        </p:spPr>
      </p:pic>
    </p:spTree>
    <p:extLst>
      <p:ext uri="{BB962C8B-B14F-4D97-AF65-F5344CB8AC3E}">
        <p14:creationId xmlns:p14="http://schemas.microsoft.com/office/powerpoint/2010/main" val="211588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74082E6-46A5-4C0D-A7D6-321C6D95FD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547" y="0"/>
            <a:ext cx="7499453" cy="862180"/>
          </a:xfrm>
          <a:prstGeom prst="rect">
            <a:avLst/>
          </a:prstGeom>
        </p:spPr>
      </p:pic>
      <p:pic>
        <p:nvPicPr>
          <p:cNvPr id="5" name="Content Placeholder 2">
            <a:extLst>
              <a:ext uri="{FF2B5EF4-FFF2-40B4-BE49-F238E27FC236}">
                <a16:creationId xmlns:a16="http://schemas.microsoft.com/office/drawing/2014/main" xmlns="" id="{549678C7-5482-42FA-979B-F0CB91EF069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0116" y="1061266"/>
            <a:ext cx="11511767" cy="5431609"/>
          </a:xfrm>
        </p:spPr>
      </p:pic>
    </p:spTree>
    <p:extLst>
      <p:ext uri="{BB962C8B-B14F-4D97-AF65-F5344CB8AC3E}">
        <p14:creationId xmlns:p14="http://schemas.microsoft.com/office/powerpoint/2010/main" val="305010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7269" y="1531115"/>
            <a:ext cx="7886700" cy="588197"/>
          </a:xfrm>
        </p:spPr>
        <p:txBody>
          <a:bodyPr>
            <a:normAutofit fontScale="90000"/>
          </a:bodyPr>
          <a:lstStyle/>
          <a:p>
            <a:r>
              <a:rPr lang="en-NZ" dirty="0"/>
              <a:t>Our Students </a:t>
            </a:r>
          </a:p>
        </p:txBody>
      </p:sp>
      <p:sp>
        <p:nvSpPr>
          <p:cNvPr id="8" name="Text Placeholder 7"/>
          <p:cNvSpPr>
            <a:spLocks noGrp="1"/>
          </p:cNvSpPr>
          <p:nvPr>
            <p:ph type="body" idx="1"/>
          </p:nvPr>
        </p:nvSpPr>
        <p:spPr>
          <a:xfrm>
            <a:off x="2089370" y="2287153"/>
            <a:ext cx="2900855" cy="3878041"/>
          </a:xfrm>
        </p:spPr>
        <p:txBody>
          <a:bodyPr>
            <a:normAutofit/>
          </a:bodyPr>
          <a:lstStyle/>
          <a:p>
            <a:pPr marL="342900" indent="-342900">
              <a:buFont typeface="Arial" panose="020B0604020202020204" pitchFamily="34" charset="0"/>
              <a:buChar char="•"/>
            </a:pPr>
            <a:r>
              <a:rPr lang="en-NZ" dirty="0"/>
              <a:t>22 High School Visits in South Auckland </a:t>
            </a:r>
          </a:p>
          <a:p>
            <a:pPr marL="342900" indent="-342900">
              <a:buFont typeface="Arial" panose="020B0604020202020204" pitchFamily="34" charset="0"/>
              <a:buChar char="•"/>
            </a:pPr>
            <a:r>
              <a:rPr lang="en-NZ" dirty="0"/>
              <a:t>Eligible students are interviewed for places on UniPrep</a:t>
            </a:r>
          </a:p>
          <a:p>
            <a:pPr marL="342900" indent="-342900">
              <a:buFont typeface="Arial" panose="020B0604020202020204" pitchFamily="34" charset="0"/>
              <a:buChar char="•"/>
            </a:pPr>
            <a:r>
              <a:rPr lang="en-NZ" dirty="0"/>
              <a:t>All students case managed by our team</a:t>
            </a:r>
          </a:p>
          <a:p>
            <a:pPr marL="342900" indent="-342900">
              <a:buFont typeface="Arial" panose="020B0604020202020204" pitchFamily="34" charset="0"/>
              <a:buChar char="•"/>
            </a:pPr>
            <a:endParaRPr lang="en-NZ" dirty="0"/>
          </a:p>
        </p:txBody>
      </p:sp>
      <p:graphicFrame>
        <p:nvGraphicFramePr>
          <p:cNvPr id="6" name="Table 5">
            <a:extLst>
              <a:ext uri="{FF2B5EF4-FFF2-40B4-BE49-F238E27FC236}">
                <a16:creationId xmlns:a16="http://schemas.microsoft.com/office/drawing/2014/main" xmlns="" id="{CF79D40C-29B8-4D95-A5E0-973E71AADD3B}"/>
              </a:ext>
            </a:extLst>
          </p:cNvPr>
          <p:cNvGraphicFramePr>
            <a:graphicFrameLocks noGrp="1"/>
          </p:cNvGraphicFramePr>
          <p:nvPr>
            <p:extLst>
              <p:ext uri="{D42A27DB-BD31-4B8C-83A1-F6EECF244321}">
                <p14:modId xmlns:p14="http://schemas.microsoft.com/office/powerpoint/2010/main" val="3473774081"/>
              </p:ext>
            </p:extLst>
          </p:nvPr>
        </p:nvGraphicFramePr>
        <p:xfrm>
          <a:off x="6418683" y="1255593"/>
          <a:ext cx="3976048" cy="5147193"/>
        </p:xfrm>
        <a:graphic>
          <a:graphicData uri="http://schemas.openxmlformats.org/drawingml/2006/table">
            <a:tbl>
              <a:tblPr/>
              <a:tblGrid>
                <a:gridCol w="2801220">
                  <a:extLst>
                    <a:ext uri="{9D8B030D-6E8A-4147-A177-3AD203B41FA5}">
                      <a16:colId xmlns:a16="http://schemas.microsoft.com/office/drawing/2014/main" xmlns="" val="909559322"/>
                    </a:ext>
                  </a:extLst>
                </a:gridCol>
                <a:gridCol w="610167">
                  <a:extLst>
                    <a:ext uri="{9D8B030D-6E8A-4147-A177-3AD203B41FA5}">
                      <a16:colId xmlns:a16="http://schemas.microsoft.com/office/drawing/2014/main" xmlns="" val="3410133536"/>
                    </a:ext>
                  </a:extLst>
                </a:gridCol>
                <a:gridCol w="564661">
                  <a:extLst>
                    <a:ext uri="{9D8B030D-6E8A-4147-A177-3AD203B41FA5}">
                      <a16:colId xmlns:a16="http://schemas.microsoft.com/office/drawing/2014/main" xmlns="" val="951822780"/>
                    </a:ext>
                  </a:extLst>
                </a:gridCol>
              </a:tblGrid>
              <a:tr h="223791">
                <a:tc gridSpan="3">
                  <a:txBody>
                    <a:bodyPr/>
                    <a:lstStyle/>
                    <a:p>
                      <a:pPr algn="ctr" fontAlgn="b"/>
                      <a:r>
                        <a:rPr lang="en-NZ" sz="1100" b="1" i="0" u="none" strike="noStrike" dirty="0">
                          <a:solidFill>
                            <a:srgbClr val="000000"/>
                          </a:solidFill>
                          <a:effectLst/>
                          <a:latin typeface="Calibri" panose="020F0502020204030204" pitchFamily="34" charset="0"/>
                        </a:rPr>
                        <a:t>UniPrep: Secondary Schools Details:</a:t>
                      </a:r>
                    </a:p>
                  </a:txBody>
                  <a:tcPr marL="4763" marR="4763" marT="4763" marB="0" anchor="b">
                    <a:lnL>
                      <a:noFill/>
                    </a:lnL>
                    <a:lnR>
                      <a:noFill/>
                    </a:lnR>
                    <a:lnT>
                      <a:noFill/>
                    </a:lnT>
                    <a:lnB w="6350" cap="flat" cmpd="sng" algn="ctr">
                      <a:solidFill>
                        <a:srgbClr val="8EA9DB"/>
                      </a:solidFill>
                      <a:prstDash val="solid"/>
                      <a:round/>
                      <a:headEnd type="none" w="med" len="med"/>
                      <a:tailEnd type="none" w="med" len="med"/>
                    </a:lnB>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xmlns="" val="1702644784"/>
                  </a:ext>
                </a:extLst>
              </a:tr>
              <a:tr h="223791">
                <a:tc>
                  <a:txBody>
                    <a:bodyPr/>
                    <a:lstStyle/>
                    <a:p>
                      <a:pPr algn="l" fontAlgn="b"/>
                      <a:r>
                        <a:rPr lang="en-NZ" sz="1100" b="1" i="0" u="none" strike="noStrike" dirty="0">
                          <a:solidFill>
                            <a:srgbClr val="FFFFFF"/>
                          </a:solidFill>
                          <a:effectLst/>
                          <a:latin typeface="Calibri" panose="020F0502020204030204" pitchFamily="34" charset="0"/>
                        </a:rPr>
                        <a:t>Secondary School</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NZ" sz="1100" b="1" i="0" u="none" strike="noStrike" dirty="0">
                          <a:solidFill>
                            <a:srgbClr val="FFFFFF"/>
                          </a:solidFill>
                          <a:effectLst/>
                          <a:latin typeface="Calibri" panose="020F0502020204030204" pitchFamily="34" charset="0"/>
                        </a:rPr>
                        <a:t>Decile</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NZ" sz="1100" b="1" i="0" u="none" strike="noStrike" dirty="0">
                          <a:solidFill>
                            <a:srgbClr val="FFFFFF"/>
                          </a:solidFill>
                          <a:effectLst/>
                          <a:latin typeface="Calibri" panose="020F0502020204030204" pitchFamily="34" charset="0"/>
                        </a:rPr>
                        <a:t>Number</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xmlns="" val="353333548"/>
                  </a:ext>
                </a:extLst>
              </a:tr>
              <a:tr h="223791">
                <a:tc>
                  <a:txBody>
                    <a:bodyPr/>
                    <a:lstStyle/>
                    <a:p>
                      <a:pPr algn="l" fontAlgn="b"/>
                      <a:r>
                        <a:rPr lang="en-NZ" sz="1100" b="0" i="0" u="none" strike="noStrike" dirty="0">
                          <a:solidFill>
                            <a:srgbClr val="000000"/>
                          </a:solidFill>
                          <a:effectLst/>
                          <a:latin typeface="Calibri" panose="020F0502020204030204" pitchFamily="34" charset="0"/>
                        </a:rPr>
                        <a:t>McAuley High School</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117</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xmlns="" val="2100193150"/>
                  </a:ext>
                </a:extLst>
              </a:tr>
              <a:tr h="223791">
                <a:tc>
                  <a:txBody>
                    <a:bodyPr/>
                    <a:lstStyle/>
                    <a:p>
                      <a:pPr algn="l" fontAlgn="b"/>
                      <a:r>
                        <a:rPr lang="en-NZ" sz="1100" b="0" i="0" u="none" strike="noStrike" dirty="0">
                          <a:solidFill>
                            <a:srgbClr val="000000"/>
                          </a:solidFill>
                          <a:effectLst/>
                          <a:latin typeface="Calibri" panose="020F0502020204030204" pitchFamily="34" charset="0"/>
                        </a:rPr>
                        <a:t>Aorere College</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108</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855351378"/>
                  </a:ext>
                </a:extLst>
              </a:tr>
              <a:tr h="223791">
                <a:tc>
                  <a:txBody>
                    <a:bodyPr/>
                    <a:lstStyle/>
                    <a:p>
                      <a:pPr algn="l" fontAlgn="b"/>
                      <a:r>
                        <a:rPr lang="en-NZ" sz="1100" b="0" i="0" u="none" strike="noStrike" dirty="0">
                          <a:solidFill>
                            <a:srgbClr val="000000"/>
                          </a:solidFill>
                          <a:effectLst/>
                          <a:latin typeface="Calibri" panose="020F0502020204030204" pitchFamily="34" charset="0"/>
                        </a:rPr>
                        <a:t>De La Salle College</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103</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xmlns="" val="2874681742"/>
                  </a:ext>
                </a:extLst>
              </a:tr>
              <a:tr h="223791">
                <a:tc>
                  <a:txBody>
                    <a:bodyPr/>
                    <a:lstStyle/>
                    <a:p>
                      <a:pPr algn="l" fontAlgn="b"/>
                      <a:r>
                        <a:rPr lang="en-NZ" sz="1100" b="0" i="0" u="none" strike="noStrike" dirty="0">
                          <a:solidFill>
                            <a:srgbClr val="000000"/>
                          </a:solidFill>
                          <a:effectLst/>
                          <a:latin typeface="Calibri" panose="020F0502020204030204" pitchFamily="34" charset="0"/>
                        </a:rPr>
                        <a:t>Otahuhu College</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81</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937704719"/>
                  </a:ext>
                </a:extLst>
              </a:tr>
              <a:tr h="223791">
                <a:tc>
                  <a:txBody>
                    <a:bodyPr/>
                    <a:lstStyle/>
                    <a:p>
                      <a:pPr algn="l" fontAlgn="b"/>
                      <a:r>
                        <a:rPr lang="en-NZ" sz="1100" b="0" i="0" u="none" strike="noStrike" dirty="0">
                          <a:solidFill>
                            <a:srgbClr val="000000"/>
                          </a:solidFill>
                          <a:effectLst/>
                          <a:latin typeface="Calibri" panose="020F0502020204030204" pitchFamily="34" charset="0"/>
                        </a:rPr>
                        <a:t>Tangaroa College</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79</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xmlns="" val="1852717504"/>
                  </a:ext>
                </a:extLst>
              </a:tr>
              <a:tr h="223791">
                <a:tc>
                  <a:txBody>
                    <a:bodyPr/>
                    <a:lstStyle/>
                    <a:p>
                      <a:pPr algn="l" fontAlgn="b"/>
                      <a:r>
                        <a:rPr lang="en-NZ" sz="1100" b="0" i="0" u="none" strike="noStrike" dirty="0">
                          <a:solidFill>
                            <a:srgbClr val="000000"/>
                          </a:solidFill>
                          <a:effectLst/>
                          <a:latin typeface="Calibri" panose="020F0502020204030204" pitchFamily="34" charset="0"/>
                        </a:rPr>
                        <a:t>Southern Cross Campus</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71</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3422250570"/>
                  </a:ext>
                </a:extLst>
              </a:tr>
              <a:tr h="223791">
                <a:tc>
                  <a:txBody>
                    <a:bodyPr/>
                    <a:lstStyle/>
                    <a:p>
                      <a:pPr algn="l" fontAlgn="b"/>
                      <a:r>
                        <a:rPr lang="en-NZ" sz="1100" b="0" i="0" u="none" strike="noStrike" dirty="0">
                          <a:solidFill>
                            <a:srgbClr val="000000"/>
                          </a:solidFill>
                          <a:effectLst/>
                          <a:latin typeface="Calibri" panose="020F0502020204030204" pitchFamily="34" charset="0"/>
                        </a:rPr>
                        <a:t>Manurewa High School</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68</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xmlns="" val="967989722"/>
                  </a:ext>
                </a:extLst>
              </a:tr>
              <a:tr h="223791">
                <a:tc>
                  <a:txBody>
                    <a:bodyPr/>
                    <a:lstStyle/>
                    <a:p>
                      <a:pPr algn="l" fontAlgn="b"/>
                      <a:r>
                        <a:rPr lang="en-NZ" sz="1100" b="0" i="0" u="none" strike="noStrike" dirty="0">
                          <a:solidFill>
                            <a:srgbClr val="000000"/>
                          </a:solidFill>
                          <a:effectLst/>
                          <a:latin typeface="Calibri" panose="020F0502020204030204" pitchFamily="34" charset="0"/>
                        </a:rPr>
                        <a:t>Auckland Girls' Grammar School          </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3</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63</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1009635343"/>
                  </a:ext>
                </a:extLst>
              </a:tr>
              <a:tr h="223791">
                <a:tc>
                  <a:txBody>
                    <a:bodyPr/>
                    <a:lstStyle/>
                    <a:p>
                      <a:pPr algn="l" fontAlgn="b"/>
                      <a:r>
                        <a:rPr lang="en-NZ" sz="1100" b="0" i="0" u="none" strike="noStrike" dirty="0">
                          <a:solidFill>
                            <a:srgbClr val="000000"/>
                          </a:solidFill>
                          <a:effectLst/>
                          <a:latin typeface="Calibri" panose="020F0502020204030204" pitchFamily="34" charset="0"/>
                        </a:rPr>
                        <a:t>Edgewater College</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2</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49</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xmlns="" val="2558842568"/>
                  </a:ext>
                </a:extLst>
              </a:tr>
              <a:tr h="223791">
                <a:tc>
                  <a:txBody>
                    <a:bodyPr/>
                    <a:lstStyle/>
                    <a:p>
                      <a:pPr algn="l" fontAlgn="b"/>
                      <a:r>
                        <a:rPr lang="en-NZ" sz="1100" b="0" i="0" u="none" strike="noStrike" dirty="0">
                          <a:solidFill>
                            <a:srgbClr val="000000"/>
                          </a:solidFill>
                          <a:effectLst/>
                          <a:latin typeface="Calibri" panose="020F0502020204030204" pitchFamily="34" charset="0"/>
                        </a:rPr>
                        <a:t>Papatoetoe High School</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3</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49</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3654617375"/>
                  </a:ext>
                </a:extLst>
              </a:tr>
              <a:tr h="223791">
                <a:tc>
                  <a:txBody>
                    <a:bodyPr/>
                    <a:lstStyle/>
                    <a:p>
                      <a:pPr algn="l" fontAlgn="b"/>
                      <a:r>
                        <a:rPr lang="en-NZ" sz="1100" b="0" i="0" u="none" strike="noStrike" dirty="0">
                          <a:solidFill>
                            <a:srgbClr val="000000"/>
                          </a:solidFill>
                          <a:effectLst/>
                          <a:latin typeface="Calibri" panose="020F0502020204030204" pitchFamily="34" charset="0"/>
                        </a:rPr>
                        <a:t>James Cook High School</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46</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xmlns="" val="955311119"/>
                  </a:ext>
                </a:extLst>
              </a:tr>
              <a:tr h="223791">
                <a:tc>
                  <a:txBody>
                    <a:bodyPr/>
                    <a:lstStyle/>
                    <a:p>
                      <a:pPr algn="l" fontAlgn="b"/>
                      <a:r>
                        <a:rPr lang="en-NZ" sz="1100" b="0" i="0" u="none" strike="noStrike" dirty="0">
                          <a:solidFill>
                            <a:srgbClr val="000000"/>
                          </a:solidFill>
                          <a:effectLst/>
                          <a:latin typeface="Calibri" panose="020F0502020204030204" pitchFamily="34" charset="0"/>
                        </a:rPr>
                        <a:t>Onehunga High School</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3</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44</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1307692168"/>
                  </a:ext>
                </a:extLst>
              </a:tr>
              <a:tr h="223791">
                <a:tc>
                  <a:txBody>
                    <a:bodyPr/>
                    <a:lstStyle/>
                    <a:p>
                      <a:pPr algn="l" fontAlgn="b"/>
                      <a:r>
                        <a:rPr lang="en-NZ" sz="1100" b="0" i="0" u="none" strike="noStrike" dirty="0">
                          <a:solidFill>
                            <a:srgbClr val="000000"/>
                          </a:solidFill>
                          <a:effectLst/>
                          <a:latin typeface="Calibri" panose="020F0502020204030204" pitchFamily="34" charset="0"/>
                        </a:rPr>
                        <a:t>Tamaki College</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41</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xmlns="" val="2579447227"/>
                  </a:ext>
                </a:extLst>
              </a:tr>
              <a:tr h="223791">
                <a:tc>
                  <a:txBody>
                    <a:bodyPr/>
                    <a:lstStyle/>
                    <a:p>
                      <a:pPr algn="l" fontAlgn="b"/>
                      <a:r>
                        <a:rPr lang="en-NZ" sz="1100" b="0" i="0" u="none" strike="noStrike" dirty="0">
                          <a:solidFill>
                            <a:srgbClr val="000000"/>
                          </a:solidFill>
                          <a:effectLst/>
                          <a:latin typeface="Calibri" panose="020F0502020204030204" pitchFamily="34" charset="0"/>
                        </a:rPr>
                        <a:t>Alfriston College</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35</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1494231666"/>
                  </a:ext>
                </a:extLst>
              </a:tr>
              <a:tr h="223791">
                <a:tc>
                  <a:txBody>
                    <a:bodyPr/>
                    <a:lstStyle/>
                    <a:p>
                      <a:pPr algn="l" fontAlgn="b"/>
                      <a:r>
                        <a:rPr lang="en-NZ" sz="1100" b="0" i="0" u="none" strike="noStrike" dirty="0">
                          <a:solidFill>
                            <a:srgbClr val="000000"/>
                          </a:solidFill>
                          <a:effectLst/>
                          <a:latin typeface="Calibri" panose="020F0502020204030204" pitchFamily="34" charset="0"/>
                        </a:rPr>
                        <a:t>Mangere College</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35</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xmlns="" val="3846871540"/>
                  </a:ext>
                </a:extLst>
              </a:tr>
              <a:tr h="223791">
                <a:tc>
                  <a:txBody>
                    <a:bodyPr/>
                    <a:lstStyle/>
                    <a:p>
                      <a:pPr algn="l" fontAlgn="b"/>
                      <a:r>
                        <a:rPr lang="en-NZ" sz="1100" b="0" i="0" u="none" strike="noStrike" dirty="0">
                          <a:solidFill>
                            <a:srgbClr val="000000"/>
                          </a:solidFill>
                          <a:effectLst/>
                          <a:latin typeface="Calibri" panose="020F0502020204030204" pitchFamily="34" charset="0"/>
                        </a:rPr>
                        <a:t>One Tree Hill College</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3</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27</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2047467721"/>
                  </a:ext>
                </a:extLst>
              </a:tr>
              <a:tr h="223791">
                <a:tc>
                  <a:txBody>
                    <a:bodyPr/>
                    <a:lstStyle/>
                    <a:p>
                      <a:pPr algn="l" fontAlgn="b"/>
                      <a:r>
                        <a:rPr lang="en-NZ" sz="1100" b="0" i="0" u="none" strike="noStrike" dirty="0">
                          <a:solidFill>
                            <a:srgbClr val="000000"/>
                          </a:solidFill>
                          <a:effectLst/>
                          <a:latin typeface="Calibri" panose="020F0502020204030204" pitchFamily="34" charset="0"/>
                        </a:rPr>
                        <a:t>Papakura High School</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26</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xmlns="" val="566419770"/>
                  </a:ext>
                </a:extLst>
              </a:tr>
              <a:tr h="223791">
                <a:tc>
                  <a:txBody>
                    <a:bodyPr/>
                    <a:lstStyle/>
                    <a:p>
                      <a:pPr algn="l" fontAlgn="b"/>
                      <a:r>
                        <a:rPr lang="en-NZ" sz="1100" b="0" i="0" u="none" strike="noStrike" dirty="0">
                          <a:solidFill>
                            <a:srgbClr val="000000"/>
                          </a:solidFill>
                          <a:effectLst/>
                          <a:latin typeface="Calibri" panose="020F0502020204030204" pitchFamily="34" charset="0"/>
                        </a:rPr>
                        <a:t>Sir Edmund Hillary Collegiate Senior Sch</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20</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2426253473"/>
                  </a:ext>
                </a:extLst>
              </a:tr>
              <a:tr h="223791">
                <a:tc>
                  <a:txBody>
                    <a:bodyPr/>
                    <a:lstStyle/>
                    <a:p>
                      <a:pPr algn="l" fontAlgn="b"/>
                      <a:r>
                        <a:rPr lang="en-NZ" sz="1100" b="0" i="0" u="none" strike="noStrike" dirty="0">
                          <a:solidFill>
                            <a:srgbClr val="000000"/>
                          </a:solidFill>
                          <a:effectLst/>
                          <a:latin typeface="Calibri" panose="020F0502020204030204" pitchFamily="34" charset="0"/>
                        </a:rPr>
                        <a:t>Auckland Seventh-Day Adventist H S      </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19</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xmlns="" val="3985213114"/>
                  </a:ext>
                </a:extLst>
              </a:tr>
              <a:tr h="223791">
                <a:tc>
                  <a:txBody>
                    <a:bodyPr/>
                    <a:lstStyle/>
                    <a:p>
                      <a:pPr algn="l" fontAlgn="b"/>
                      <a:r>
                        <a:rPr lang="en-NZ" sz="1100" b="0" i="0" u="none" strike="noStrike" dirty="0">
                          <a:solidFill>
                            <a:srgbClr val="000000"/>
                          </a:solidFill>
                          <a:effectLst/>
                          <a:latin typeface="Calibri" panose="020F0502020204030204" pitchFamily="34" charset="0"/>
                        </a:rPr>
                        <a:t>Kia Aroha College</a:t>
                      </a:r>
                    </a:p>
                  </a:txBody>
                  <a:tcPr marL="4763" marR="4763" marT="4763"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a:t>
                      </a:r>
                    </a:p>
                  </a:txBody>
                  <a:tcPr marL="4763" marR="4763" marT="476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7</a:t>
                      </a:r>
                    </a:p>
                  </a:txBody>
                  <a:tcPr marL="4763" marR="4763" marT="4763"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2676989832"/>
                  </a:ext>
                </a:extLst>
              </a:tr>
              <a:tr h="223791">
                <a:tc>
                  <a:txBody>
                    <a:bodyPr/>
                    <a:lstStyle/>
                    <a:p>
                      <a:pPr algn="l" fontAlgn="b"/>
                      <a:endParaRPr lang="en-NZ" sz="1100" b="0" i="0" u="none" strike="noStrike" dirty="0">
                        <a:solidFill>
                          <a:srgbClr val="000000"/>
                        </a:solidFill>
                        <a:effectLst/>
                        <a:latin typeface="Calibri" panose="020F0502020204030204" pitchFamily="34" charset="0"/>
                      </a:endParaRPr>
                    </a:p>
                  </a:txBody>
                  <a:tcPr marL="4763" marR="4763" marT="4763"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NZ" sz="1100" b="0" i="0" u="none" strike="noStrike" dirty="0">
                          <a:solidFill>
                            <a:srgbClr val="000000"/>
                          </a:solidFill>
                          <a:effectLst/>
                          <a:latin typeface="Calibri" panose="020F0502020204030204" pitchFamily="34" charset="0"/>
                        </a:rPr>
                        <a:t>Total</a:t>
                      </a:r>
                    </a:p>
                  </a:txBody>
                  <a:tcPr marL="4763" marR="4763" marT="4763" marB="0" anchor="b">
                    <a:lnL>
                      <a:noFill/>
                    </a:lnL>
                    <a:lnR>
                      <a:noFill/>
                    </a:lnR>
                    <a:lnT w="6350" cap="flat" cmpd="sng" algn="ctr">
                      <a:solidFill>
                        <a:srgbClr val="8EA9DB"/>
                      </a:solidFill>
                      <a:prstDash val="solid"/>
                      <a:round/>
                      <a:headEnd type="none" w="med" len="med"/>
                      <a:tailEnd type="none" w="med" len="med"/>
                    </a:lnT>
                    <a:lnB>
                      <a:noFill/>
                    </a:lnB>
                    <a:solidFill>
                      <a:srgbClr val="B4C6E7"/>
                    </a:solidFill>
                  </a:tcPr>
                </a:tc>
                <a:tc>
                  <a:txBody>
                    <a:bodyPr/>
                    <a:lstStyle/>
                    <a:p>
                      <a:pPr algn="r" fontAlgn="b"/>
                      <a:r>
                        <a:rPr lang="en-NZ" sz="1100" b="0" i="0" u="none" strike="noStrike" dirty="0">
                          <a:solidFill>
                            <a:srgbClr val="000000"/>
                          </a:solidFill>
                          <a:effectLst/>
                          <a:latin typeface="Calibri" panose="020F0502020204030204" pitchFamily="34" charset="0"/>
                        </a:rPr>
                        <a:t>1088</a:t>
                      </a:r>
                    </a:p>
                  </a:txBody>
                  <a:tcPr marL="4763" marR="4763" marT="4763" marB="0" anchor="b">
                    <a:lnL>
                      <a:noFill/>
                    </a:lnL>
                    <a:lnR>
                      <a:noFill/>
                    </a:lnR>
                    <a:lnT w="6350" cap="flat" cmpd="sng" algn="ctr">
                      <a:solidFill>
                        <a:srgbClr val="8EA9DB"/>
                      </a:solidFill>
                      <a:prstDash val="solid"/>
                      <a:round/>
                      <a:headEnd type="none" w="med" len="med"/>
                      <a:tailEnd type="none" w="med" len="med"/>
                    </a:lnT>
                    <a:lnB>
                      <a:noFill/>
                    </a:lnB>
                    <a:solidFill>
                      <a:srgbClr val="B4C6E7"/>
                    </a:solidFill>
                  </a:tcPr>
                </a:tc>
                <a:extLst>
                  <a:ext uri="{0D108BD9-81ED-4DB2-BD59-A6C34878D82A}">
                    <a16:rowId xmlns:a16="http://schemas.microsoft.com/office/drawing/2014/main" xmlns="" val="3657485677"/>
                  </a:ext>
                </a:extLst>
              </a:tr>
            </a:tbl>
          </a:graphicData>
        </a:graphic>
      </p:graphicFrame>
      <p:pic>
        <p:nvPicPr>
          <p:cNvPr id="12" name="Picture 11">
            <a:extLst>
              <a:ext uri="{FF2B5EF4-FFF2-40B4-BE49-F238E27FC236}">
                <a16:creationId xmlns:a16="http://schemas.microsoft.com/office/drawing/2014/main" xmlns="" id="{3B0C7FAA-F5BC-4461-9929-F6B5D8283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547" y="0"/>
            <a:ext cx="7499453" cy="862180"/>
          </a:xfrm>
          <a:prstGeom prst="rect">
            <a:avLst/>
          </a:prstGeom>
        </p:spPr>
      </p:pic>
    </p:spTree>
    <p:extLst>
      <p:ext uri="{BB962C8B-B14F-4D97-AF65-F5344CB8AC3E}">
        <p14:creationId xmlns:p14="http://schemas.microsoft.com/office/powerpoint/2010/main" val="343183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Navigators</a:t>
            </a:r>
          </a:p>
        </p:txBody>
      </p:sp>
      <p:sp>
        <p:nvSpPr>
          <p:cNvPr id="35" name="Text Placeholder 1">
            <a:extLst>
              <a:ext uri="{FF2B5EF4-FFF2-40B4-BE49-F238E27FC236}">
                <a16:creationId xmlns:a16="http://schemas.microsoft.com/office/drawing/2014/main" xmlns="" id="{61CA909B-C07B-4B1F-9344-8E03B49F31E0}"/>
              </a:ext>
            </a:extLst>
          </p:cNvPr>
          <p:cNvSpPr txBox="1">
            <a:spLocks noGrp="1"/>
          </p:cNvSpPr>
          <p:nvPr>
            <p:ph idx="1"/>
          </p:nvPr>
        </p:nvSpPr>
        <p:spPr>
          <a:xfrm>
            <a:off x="1070212" y="1511726"/>
            <a:ext cx="5992504" cy="3954202"/>
          </a:xfr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Highlights: </a:t>
            </a:r>
          </a:p>
          <a:p>
            <a:r>
              <a:rPr lang="en-NZ" dirty="0"/>
              <a:t>High regard for Navigators </a:t>
            </a:r>
          </a:p>
          <a:p>
            <a:r>
              <a:rPr lang="en-NZ" dirty="0"/>
              <a:t>Stream structure with male-female Navigator effective</a:t>
            </a:r>
          </a:p>
          <a:p>
            <a:r>
              <a:rPr lang="en-NZ" dirty="0"/>
              <a:t>Students felt increased levels of confidence in study skills, time management and staying on top of studies for students</a:t>
            </a:r>
          </a:p>
          <a:p>
            <a:endParaRPr lang="en-NZ" dirty="0"/>
          </a:p>
          <a:p>
            <a:pPr marL="0" indent="0">
              <a:buNone/>
            </a:pPr>
            <a:r>
              <a:rPr lang="en-NZ" dirty="0"/>
              <a:t>Learnings: </a:t>
            </a:r>
          </a:p>
          <a:p>
            <a:r>
              <a:rPr lang="en-NZ" dirty="0"/>
              <a:t>Mentor safeguarding and work load</a:t>
            </a:r>
          </a:p>
          <a:p>
            <a:r>
              <a:rPr lang="en-NZ" dirty="0"/>
              <a:t>Longitudinal reporting and evaluation </a:t>
            </a:r>
          </a:p>
          <a:p>
            <a:endParaRPr lang="en-NZ" dirty="0"/>
          </a:p>
        </p:txBody>
      </p:sp>
      <p:pic>
        <p:nvPicPr>
          <p:cNvPr id="14" name="Picture 13" descr="A group of people posing for the camera&#10;&#10;Description automatically generated">
            <a:extLst>
              <a:ext uri="{FF2B5EF4-FFF2-40B4-BE49-F238E27FC236}">
                <a16:creationId xmlns:a16="http://schemas.microsoft.com/office/drawing/2014/main" xmlns="" id="{F188505F-61F0-4E02-AC98-C135FE2A20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208" b="4004"/>
          <a:stretch/>
        </p:blipFill>
        <p:spPr>
          <a:xfrm>
            <a:off x="8013795" y="1005318"/>
            <a:ext cx="4042409" cy="1863092"/>
          </a:xfrm>
          <a:prstGeom prst="rect">
            <a:avLst/>
          </a:prstGeom>
        </p:spPr>
      </p:pic>
      <p:pic>
        <p:nvPicPr>
          <p:cNvPr id="12" name="Picture 11" descr="A picture containing building, person, ground, outdoor&#10;&#10;Description automatically generated">
            <a:extLst>
              <a:ext uri="{FF2B5EF4-FFF2-40B4-BE49-F238E27FC236}">
                <a16:creationId xmlns:a16="http://schemas.microsoft.com/office/drawing/2014/main" xmlns="" id="{E299CAFB-A350-495C-8DC7-88B8F54030E2}"/>
              </a:ext>
            </a:extLst>
          </p:cNvPr>
          <p:cNvPicPr>
            <a:picLocks noChangeAspect="1"/>
          </p:cNvPicPr>
          <p:nvPr/>
        </p:nvPicPr>
        <p:blipFill rotWithShape="1">
          <a:blip r:embed="rId4">
            <a:extLst>
              <a:ext uri="{28A0092B-C50C-407E-A947-70E740481C1C}">
                <a14:useLocalDpi xmlns:a14="http://schemas.microsoft.com/office/drawing/2010/main" val="0"/>
              </a:ext>
            </a:extLst>
          </a:blip>
          <a:srcRect l="11583"/>
          <a:stretch/>
        </p:blipFill>
        <p:spPr>
          <a:xfrm>
            <a:off x="8013795" y="2934088"/>
            <a:ext cx="4042410" cy="1863093"/>
          </a:xfrm>
          <a:prstGeom prst="rect">
            <a:avLst/>
          </a:prstGeom>
        </p:spPr>
      </p:pic>
      <p:pic>
        <p:nvPicPr>
          <p:cNvPr id="39" name="Content Placeholder 9" descr="A group of people posing for the camera&#10;&#10;Description automatically generated">
            <a:extLst>
              <a:ext uri="{FF2B5EF4-FFF2-40B4-BE49-F238E27FC236}">
                <a16:creationId xmlns:a16="http://schemas.microsoft.com/office/drawing/2014/main" xmlns="" id="{477EFABB-D740-40D7-B6CA-6DD1D19CE2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624" b="18141"/>
          <a:stretch/>
        </p:blipFill>
        <p:spPr>
          <a:xfrm>
            <a:off x="8013795" y="4874640"/>
            <a:ext cx="4042409" cy="1895153"/>
          </a:xfrm>
          <a:prstGeom prst="rect">
            <a:avLst/>
          </a:prstGeom>
        </p:spPr>
      </p:pic>
      <p:pic>
        <p:nvPicPr>
          <p:cNvPr id="38" name="Picture 37">
            <a:extLst>
              <a:ext uri="{FF2B5EF4-FFF2-40B4-BE49-F238E27FC236}">
                <a16:creationId xmlns:a16="http://schemas.microsoft.com/office/drawing/2014/main" xmlns="" id="{A8D4696E-CC32-4ED9-843B-C85825CA17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2547" y="0"/>
            <a:ext cx="7499453" cy="862180"/>
          </a:xfrm>
          <a:prstGeom prst="rect">
            <a:avLst/>
          </a:prstGeom>
        </p:spPr>
      </p:pic>
    </p:spTree>
    <p:extLst>
      <p:ext uri="{BB962C8B-B14F-4D97-AF65-F5344CB8AC3E}">
        <p14:creationId xmlns:p14="http://schemas.microsoft.com/office/powerpoint/2010/main" val="148995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2E9F6-6D1F-463C-9E27-6ADB68969F75}"/>
              </a:ext>
            </a:extLst>
          </p:cNvPr>
          <p:cNvSpPr>
            <a:spLocks noGrp="1"/>
          </p:cNvSpPr>
          <p:nvPr>
            <p:ph type="title"/>
          </p:nvPr>
        </p:nvSpPr>
        <p:spPr>
          <a:xfrm>
            <a:off x="9310978" y="1723141"/>
            <a:ext cx="2197210" cy="4288045"/>
          </a:xfrm>
        </p:spPr>
        <p:txBody>
          <a:bodyPr>
            <a:normAutofit/>
          </a:bodyPr>
          <a:lstStyle/>
          <a:p>
            <a:pPr algn="ctr"/>
            <a:r>
              <a:rPr lang="en-NZ" b="1"/>
              <a:t>UniPrep:</a:t>
            </a:r>
            <a:br>
              <a:rPr lang="en-NZ" b="1"/>
            </a:br>
            <a:r>
              <a:rPr lang="en-NZ" b="1"/>
              <a:t/>
            </a:r>
            <a:br>
              <a:rPr lang="en-NZ" b="1"/>
            </a:br>
            <a:r>
              <a:rPr lang="en-NZ" b="1"/>
              <a:t> No one gets left behind</a:t>
            </a:r>
            <a:endParaRPr lang="en-NZ" b="1" dirty="0"/>
          </a:p>
        </p:txBody>
      </p:sp>
      <p:pic>
        <p:nvPicPr>
          <p:cNvPr id="4" name="Picture 3">
            <a:extLst>
              <a:ext uri="{FF2B5EF4-FFF2-40B4-BE49-F238E27FC236}">
                <a16:creationId xmlns:a16="http://schemas.microsoft.com/office/drawing/2014/main" xmlns="" id="{3FF921A3-9849-41C3-8D57-8E5179921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547" y="0"/>
            <a:ext cx="7499453" cy="862180"/>
          </a:xfrm>
          <a:prstGeom prst="rect">
            <a:avLst/>
          </a:prstGeom>
        </p:spPr>
      </p:pic>
      <p:pic>
        <p:nvPicPr>
          <p:cNvPr id="5" name="Picture 4" descr="A group of people on a stage in front of a crowd&#10;&#10;Description automatically generated">
            <a:extLst>
              <a:ext uri="{FF2B5EF4-FFF2-40B4-BE49-F238E27FC236}">
                <a16:creationId xmlns:a16="http://schemas.microsoft.com/office/drawing/2014/main" xmlns="" id="{DBB9BDF1-9A2C-41A8-845F-2BBFFC58D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57" y="979686"/>
            <a:ext cx="8467026" cy="5647726"/>
          </a:xfrm>
          <a:prstGeom prst="rect">
            <a:avLst/>
          </a:prstGeom>
        </p:spPr>
      </p:pic>
    </p:spTree>
    <p:extLst>
      <p:ext uri="{BB962C8B-B14F-4D97-AF65-F5344CB8AC3E}">
        <p14:creationId xmlns:p14="http://schemas.microsoft.com/office/powerpoint/2010/main" val="2401370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DC4691BF00A443899034738234036697" version="1.0.0">
  <systemFields>
    <field name="Objective-Id">
      <value order="0">A1457372</value>
    </field>
    <field name="Objective-Title">
      <value order="0">10. veronica TEC</value>
    </field>
    <field name="Objective-Description">
      <value order="0"/>
    </field>
    <field name="Objective-CreationStamp">
      <value order="0">2019-08-06T21:07:17Z</value>
    </field>
    <field name="Objective-IsApproved">
      <value order="0">false</value>
    </field>
    <field name="Objective-IsPublished">
      <value order="0">false</value>
    </field>
    <field name="Objective-DatePublished">
      <value order="0"/>
    </field>
    <field name="Objective-ModificationStamp">
      <value order="0">2019-08-12T21:59:44Z</value>
    </field>
    <field name="Objective-Owner">
      <value order="0">Lisa Eames</value>
    </field>
    <field name="Objective-Path">
      <value order="0">Objective Global Folder:TEC Global Folder:Career Development:Deliveries:Products and Services:Products and Events:Events:Oritetanga Event:Presentations from conference</value>
    </field>
    <field name="Objective-Parent">
      <value order="0">Presentations from conference</value>
    </field>
    <field name="Objective-State">
      <value order="0">Being Drafted</value>
    </field>
    <field name="Objective-VersionId">
      <value order="0">vA3226353</value>
    </field>
    <field name="Objective-Version">
      <value order="0">0.1</value>
    </field>
    <field name="Objective-VersionNumber">
      <value order="0">1</value>
    </field>
    <field name="Objective-VersionComment">
      <value order="0"/>
    </field>
    <field name="Objective-FileNumber">
      <value order="0">qA124798</value>
    </field>
    <field name="Objective-Classification">
      <value order="0"/>
    </field>
    <field name="Objective-Caveats">
      <value order="0"/>
    </field>
  </systemFields>
  <catalogues>
    <catalogue name="Document Type Catalogue" type="type" ori="id:cA6">
      <field name="Objective-Fund Name">
        <value order="0"/>
      </field>
      <field name="Objective-Sub Sector">
        <value order="0"/>
      </field>
      <field name="Objective-Reference">
        <value order="0"/>
      </field>
      <field name="Objective-Financial Year">
        <value order="0"/>
      </field>
      <field name="Objective-EDUMIS Number">
        <value order="0"/>
      </field>
      <field name="Objective-Action">
        <value order="0"/>
      </field>
      <field name="Objective-Calendar Year">
        <value order="0"/>
      </field>
      <field name="Objective-Date">
        <value order="0"/>
      </field>
      <field name="Objective-Responsible">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DC4691BF00A443899034738234036697"/>
  </ds:schemaRefs>
</ds:datastoreItem>
</file>

<file path=docProps/app.xml><?xml version="1.0" encoding="utf-8"?>
<Properties xmlns="http://schemas.openxmlformats.org/officeDocument/2006/extended-properties" xmlns:vt="http://schemas.openxmlformats.org/officeDocument/2006/docPropsVTypes">
  <TotalTime>106</TotalTime>
  <Words>465</Words>
  <Application>Microsoft Office PowerPoint</Application>
  <PresentationFormat>Widescreen</PresentationFormat>
  <Paragraphs>98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Background</vt:lpstr>
      <vt:lpstr>Fast Facts</vt:lpstr>
      <vt:lpstr>PowerPoint Presentation</vt:lpstr>
      <vt:lpstr>Our Students </vt:lpstr>
      <vt:lpstr>Our Navigators</vt:lpstr>
      <vt:lpstr>UniPrep:   No one gets left behind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Pritchard</dc:creator>
  <cp:lastModifiedBy>Carolyn Lankow</cp:lastModifiedBy>
  <cp:revision>20</cp:revision>
  <cp:lastPrinted>2019-08-05T22:51:44Z</cp:lastPrinted>
  <dcterms:created xsi:type="dcterms:W3CDTF">2019-08-05T19:56:41Z</dcterms:created>
  <dcterms:modified xsi:type="dcterms:W3CDTF">2021-05-05T23:38:42Z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A1457372</vt:lpwstr>
  </property>
  <property fmtid="{D5CDD505-2E9C-101B-9397-08002B2CF9AE}" pid="4" name="Objective-Title">
    <vt:lpwstr>10. veronica TEC</vt:lpwstr>
  </property>
  <property fmtid="{D5CDD505-2E9C-101B-9397-08002B2CF9AE}" pid="5" name="Objective-Description">
    <vt:lpwstr/>
  </property>
  <property fmtid="{D5CDD505-2E9C-101B-9397-08002B2CF9AE}" pid="6" name="Objective-CreationStamp">
    <vt:filetime>2019-08-06T21:07:17Z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2019-08-12T21:59:44Z</vt:filetime>
  </property>
  <property fmtid="{D5CDD505-2E9C-101B-9397-08002B2CF9AE}" pid="11" name="Objective-Owner">
    <vt:lpwstr>Lisa Eames</vt:lpwstr>
  </property>
  <property fmtid="{D5CDD505-2E9C-101B-9397-08002B2CF9AE}" pid="12" name="Objective-Path">
    <vt:lpwstr>Objective Global Folder:TEC Global Folder:Career Development:Deliveries:Products and Services:Products and Events:Events:Oritetanga Event:Presentations from conference</vt:lpwstr>
  </property>
  <property fmtid="{D5CDD505-2E9C-101B-9397-08002B2CF9AE}" pid="13" name="Objective-Parent">
    <vt:lpwstr>Presentations from conference</vt:lpwstr>
  </property>
  <property fmtid="{D5CDD505-2E9C-101B-9397-08002B2CF9AE}" pid="14" name="Objective-State">
    <vt:lpwstr>Being Drafted</vt:lpwstr>
  </property>
  <property fmtid="{D5CDD505-2E9C-101B-9397-08002B2CF9AE}" pid="15" name="Objective-VersionId">
    <vt:lpwstr>vA3226353</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
  </property>
  <property fmtid="{D5CDD505-2E9C-101B-9397-08002B2CF9AE}" pid="19" name="Objective-FileNumber">
    <vt:lpwstr>qA124798</vt:lpwstr>
  </property>
  <property fmtid="{D5CDD505-2E9C-101B-9397-08002B2CF9AE}" pid="20" name="Objective-Classification">
    <vt:lpwstr/>
  </property>
  <property fmtid="{D5CDD505-2E9C-101B-9397-08002B2CF9AE}" pid="21" name="Objective-Caveats">
    <vt:lpwstr/>
  </property>
  <property fmtid="{D5CDD505-2E9C-101B-9397-08002B2CF9AE}" pid="22" name="Objective-Fund Name">
    <vt:lpwstr/>
  </property>
  <property fmtid="{D5CDD505-2E9C-101B-9397-08002B2CF9AE}" pid="23" name="Objective-Sub Sector">
    <vt:lpwstr/>
  </property>
  <property fmtid="{D5CDD505-2E9C-101B-9397-08002B2CF9AE}" pid="24" name="Objective-Reference">
    <vt:lpwstr/>
  </property>
  <property fmtid="{D5CDD505-2E9C-101B-9397-08002B2CF9AE}" pid="25" name="Objective-Financial Year">
    <vt:lpwstr/>
  </property>
  <property fmtid="{D5CDD505-2E9C-101B-9397-08002B2CF9AE}" pid="26" name="Objective-EDUMIS Number">
    <vt:lpwstr/>
  </property>
  <property fmtid="{D5CDD505-2E9C-101B-9397-08002B2CF9AE}" pid="27" name="Objective-Action">
    <vt:lpwstr/>
  </property>
  <property fmtid="{D5CDD505-2E9C-101B-9397-08002B2CF9AE}" pid="28" name="Objective-Calendar Year">
    <vt:lpwstr/>
  </property>
  <property fmtid="{D5CDD505-2E9C-101B-9397-08002B2CF9AE}" pid="29" name="Objective-Date">
    <vt:lpwstr/>
  </property>
  <property fmtid="{D5CDD505-2E9C-101B-9397-08002B2CF9AE}" pid="30" name="Objective-Responsible">
    <vt:lpwstr/>
  </property>
</Properties>
</file>