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2"/>
    <p:sldMasterId id="2147483683" r:id="rId3"/>
  </p:sldMasterIdLst>
  <p:notesMasterIdLst>
    <p:notesMasterId r:id="rId12"/>
  </p:notesMasterIdLst>
  <p:handoutMasterIdLst>
    <p:handoutMasterId r:id="rId13"/>
  </p:handoutMasterIdLst>
  <p:sldIdLst>
    <p:sldId id="281" r:id="rId4"/>
    <p:sldId id="288" r:id="rId5"/>
    <p:sldId id="290" r:id="rId6"/>
    <p:sldId id="289" r:id="rId7"/>
    <p:sldId id="282" r:id="rId8"/>
    <p:sldId id="285" r:id="rId9"/>
    <p:sldId id="276" r:id="rId10"/>
    <p:sldId id="287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67762E-5E4B-4614-830F-AEFCDAB52781}">
          <p14:sldIdLst>
            <p14:sldId id="281"/>
            <p14:sldId id="288"/>
            <p14:sldId id="290"/>
            <p14:sldId id="289"/>
            <p14:sldId id="282"/>
            <p14:sldId id="285"/>
            <p14:sldId id="27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92C"/>
    <a:srgbClr val="514A4F"/>
    <a:srgbClr val="FFFFFF"/>
    <a:srgbClr val="EE4055"/>
    <a:srgbClr val="C83E84"/>
    <a:srgbClr val="008DB6"/>
    <a:srgbClr val="7BB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0"/>
    <p:restoredTop sz="73433" autoAdjust="0"/>
  </p:normalViewPr>
  <p:slideViewPr>
    <p:cSldViewPr snapToGrid="0" snapToObjects="1">
      <p:cViewPr varScale="1">
        <p:scale>
          <a:sx n="82" d="100"/>
          <a:sy n="82" d="100"/>
        </p:scale>
        <p:origin x="98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ambri\Downloads\e52174d9-2d58-4430-b912-f3ae20ae6d6f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Non-Māori and non-Pasifika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Sheet1!$H$2:$H$8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Sheet1!$I$2:$I$8</c:f>
              <c:numCache>
                <c:formatCode>0.0%</c:formatCode>
                <c:ptCount val="7"/>
                <c:pt idx="0">
                  <c:v>0.36433510770608429</c:v>
                </c:pt>
                <c:pt idx="1">
                  <c:v>0.47320881812614818</c:v>
                </c:pt>
                <c:pt idx="2">
                  <c:v>0.49578886460074578</c:v>
                </c:pt>
                <c:pt idx="3">
                  <c:v>0.47169020828345698</c:v>
                </c:pt>
                <c:pt idx="4">
                  <c:v>0.52425081664536288</c:v>
                </c:pt>
                <c:pt idx="5">
                  <c:v>0.51195933824995021</c:v>
                </c:pt>
                <c:pt idx="6">
                  <c:v>0.56411937208901153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FD-4E37-936B-5FF23EE24141}"/>
            </c:ext>
          </c:extLst>
        </c:ser>
        <c:ser>
          <c:idx val="1"/>
          <c:order val="1"/>
          <c:tx>
            <c:strRef>
              <c:f>Sheet1!$J$1</c:f>
              <c:strCache>
                <c:ptCount val="1"/>
                <c:pt idx="0">
                  <c:v>Māori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Sheet1!$H$2:$H$8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Sheet1!$J$2:$J$8</c:f>
              <c:numCache>
                <c:formatCode>0.0%</c:formatCode>
                <c:ptCount val="7"/>
                <c:pt idx="0">
                  <c:v>0.35476586641312102</c:v>
                </c:pt>
                <c:pt idx="1">
                  <c:v>0.44582407528427659</c:v>
                </c:pt>
                <c:pt idx="2">
                  <c:v>0.49267676767676771</c:v>
                </c:pt>
                <c:pt idx="3">
                  <c:v>0.4585863806693371</c:v>
                </c:pt>
                <c:pt idx="4">
                  <c:v>0.48942802927622658</c:v>
                </c:pt>
                <c:pt idx="5">
                  <c:v>0.46464776081098419</c:v>
                </c:pt>
                <c:pt idx="6">
                  <c:v>0.48995005481788279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FD-4E37-936B-5FF23EE24141}"/>
            </c:ext>
          </c:extLst>
        </c:ser>
        <c:ser>
          <c:idx val="2"/>
          <c:order val="2"/>
          <c:tx>
            <c:strRef>
              <c:f>Sheet1!$K$1</c:f>
              <c:strCache>
                <c:ptCount val="1"/>
                <c:pt idx="0">
                  <c:v>Pacific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Sheet1!$H$2:$H$8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Sheet1!$K$2:$K$8</c:f>
              <c:numCache>
                <c:formatCode>0.0%</c:formatCode>
                <c:ptCount val="7"/>
                <c:pt idx="0">
                  <c:v>0.3984623541887593</c:v>
                </c:pt>
                <c:pt idx="1">
                  <c:v>0.47166799680766158</c:v>
                </c:pt>
                <c:pt idx="2">
                  <c:v>0.4867697144354205</c:v>
                </c:pt>
                <c:pt idx="3">
                  <c:v>0.47760358342665171</c:v>
                </c:pt>
                <c:pt idx="4">
                  <c:v>0.50383553237189327</c:v>
                </c:pt>
                <c:pt idx="5">
                  <c:v>0.47415914684167348</c:v>
                </c:pt>
                <c:pt idx="6">
                  <c:v>0.49986229688790967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FD-4E37-936B-5FF23EE24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9827744"/>
        <c:axId val="349828920"/>
      </c:lineChart>
      <c:catAx>
        <c:axId val="34982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49828920"/>
        <c:crosses val="autoZero"/>
        <c:auto val="1"/>
        <c:lblAlgn val="ctr"/>
        <c:lblOffset val="100"/>
        <c:noMultiLvlLbl val="0"/>
      </c:catAx>
      <c:valAx>
        <c:axId val="349828920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4982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0.68328</cdr:x>
      <cdr:y>0.13031</cdr:y>
    </cdr:from>
    <cdr:to>
      <cdr:x>0.87717</cdr:x>
      <cdr:y>0.16363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8596" y="596093"/>
          <a:ext cx="143256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en-NZ" sz="900" dirty="0">
              <a:latin typeface="Segoe UI" panose="020B0502040204020203" pitchFamily="34" charset="0"/>
              <a:cs typeface="Segoe UI" panose="020B0502040204020203" pitchFamily="34" charset="0"/>
            </a:rPr>
            <a:t>Non-Māori/non-Pacific</a:t>
          </a:r>
          <a:endParaRPr lang="en-NZ" sz="8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0.77765</cdr:x>
      <cdr:y>0.17196</cdr:y>
    </cdr:from>
    <cdr:to>
      <cdr:x>0.82509</cdr:x>
      <cdr:y>0.22277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F9E82E5-013E-4838-B26F-38C9A30C1C7E}"/>
            </a:ext>
          </a:extLst>
        </cdr:cNvPr>
        <cdr:cNvCxnSpPr/>
      </cdr:nvCxnSpPr>
      <cdr:spPr>
        <a:xfrm xmlns:a="http://schemas.openxmlformats.org/drawingml/2006/main">
          <a:off x="5745826" y="786593"/>
          <a:ext cx="350520" cy="23241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0.86445</cdr:x>
      <cdr:y>0.2402</cdr:y>
    </cdr:from>
    <cdr:to>
      <cdr:x>0.94833</cdr:x>
      <cdr:y>0.27352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387176" y="1098759"/>
          <a:ext cx="61976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900" dirty="0">
              <a:latin typeface="Segoe UI" panose="020B0502040204020203" pitchFamily="34" charset="0"/>
              <a:cs typeface="Segoe UI" panose="020B0502040204020203" pitchFamily="34" charset="0"/>
            </a:rPr>
            <a:t>Pacific</a:t>
          </a:r>
          <a:endParaRPr lang="en-NZ" sz="8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0.87614</cdr:x>
      <cdr:y>0.28037</cdr:y>
    </cdr:from>
    <cdr:to>
      <cdr:x>0.89332</cdr:x>
      <cdr:y>0.33987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45E2D973-9D3E-40D4-9AF8-797FD6D541A0}"/>
            </a:ext>
          </a:extLst>
        </cdr:cNvPr>
        <cdr:cNvCxnSpPr/>
      </cdr:nvCxnSpPr>
      <cdr:spPr>
        <a:xfrm xmlns:a="http://schemas.openxmlformats.org/drawingml/2006/main" flipH="1">
          <a:off x="6473536" y="1282508"/>
          <a:ext cx="127000" cy="27218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0.83578</cdr:x>
      <cdr:y>0.42578</cdr:y>
    </cdr:from>
    <cdr:to>
      <cdr:x>0.88322</cdr:x>
      <cdr:y>0.47658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F2AE8535-B99A-4EA7-8A6C-D0782FCDA00E}"/>
            </a:ext>
          </a:extLst>
        </cdr:cNvPr>
        <cdr:cNvCxnSpPr/>
      </cdr:nvCxnSpPr>
      <cdr:spPr>
        <a:xfrm xmlns:a="http://schemas.openxmlformats.org/drawingml/2006/main">
          <a:off x="6175340" y="1947627"/>
          <a:ext cx="350520" cy="23241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0.84678</cdr:x>
      <cdr:y>0.48534</cdr:y>
    </cdr:from>
    <cdr:to>
      <cdr:x>0.93066</cdr:x>
      <cdr:y>0.51866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256620" y="2220098"/>
          <a:ext cx="61976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900" dirty="0">
              <a:latin typeface="Segoe UI" panose="020B0502040204020203" pitchFamily="34" charset="0"/>
              <a:cs typeface="Segoe UI" panose="020B0502040204020203" pitchFamily="34" charset="0"/>
            </a:rPr>
            <a:t>Māori</a:t>
          </a:r>
          <a:endParaRPr lang="en-NZ" sz="8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49307-4A5A-4C2C-94F4-3DA331FD881E}" type="datetimeFigureOut">
              <a:rPr lang="en-NZ" smtClean="0"/>
              <a:t>6/04/2022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A0FDF-AAD5-49E9-B10F-8B0C3F94F3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7882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2D61D-5E8F-4D10-9AA9-CD08739FF1C8}" type="datetimeFigureOut">
              <a:rPr lang="en-NZ" smtClean="0"/>
              <a:t>6/04/2022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DBD3C-B436-44A8-A451-D12D2AA43C9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110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>
                <a:latin typeface="+mn-lt"/>
              </a:rPr>
              <a:t>Because this is the TEC Vision.</a:t>
            </a:r>
          </a:p>
          <a:p>
            <a:r>
              <a:rPr lang="en-US" sz="1200" b="0" dirty="0">
                <a:solidFill>
                  <a:schemeClr val="accent5"/>
                </a:solidFill>
                <a:latin typeface="+mn-lt"/>
              </a:rPr>
              <a:t>“</a:t>
            </a:r>
            <a:r>
              <a:rPr lang="en-US" sz="1200" b="1" dirty="0">
                <a:solidFill>
                  <a:schemeClr val="accent5"/>
                </a:solidFill>
                <a:latin typeface="+mn-lt"/>
              </a:rPr>
              <a:t>every person 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has the skills, knowledge and confidence to create a fulfilling life.”</a:t>
            </a:r>
          </a:p>
          <a:p>
            <a:r>
              <a:rPr lang="en-NZ" dirty="0">
                <a:latin typeface="+mn-lt"/>
              </a:rPr>
              <a:t>Every person…</a:t>
            </a:r>
          </a:p>
          <a:p>
            <a:r>
              <a:rPr lang="en-NZ" dirty="0">
                <a:latin typeface="+mn-lt"/>
              </a:rPr>
              <a:t>We therefore</a:t>
            </a:r>
            <a:r>
              <a:rPr lang="en-NZ" baseline="0" dirty="0">
                <a:latin typeface="+mn-lt"/>
              </a:rPr>
              <a:t> need a tertiary education system which is fit for purpose… for everyone</a:t>
            </a:r>
          </a:p>
          <a:p>
            <a:r>
              <a:rPr lang="en-NZ" baseline="0" dirty="0">
                <a:latin typeface="+mn-lt"/>
              </a:rPr>
              <a:t>And at the moment, it’s just not… arguably, probably never was…</a:t>
            </a:r>
            <a:endParaRPr lang="en-NZ" dirty="0">
              <a:latin typeface="+mn-lt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7444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graph show the trend in qualification completions for Māori, Pacific and Non-Māori and Non-Pacific learners at level 4 to 7 non degree. While we’ve seen a steady increase in overall qualification completions, the equity gap has gotten worse in recent years. </a:t>
            </a:r>
          </a:p>
          <a:p>
            <a:endParaRPr lang="en-NZ" dirty="0"/>
          </a:p>
          <a:p>
            <a:r>
              <a:rPr lang="en-NZ" dirty="0"/>
              <a:t>Part of the reforms and why we’re all here today if reflected back to us. Our former VET system was not working well for learners – and for that matter industry, communities, iwi, regions and businesses.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234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To achieve equity, we’ve designed a work programme that focuses on shifting the entire system to be learner centric; not just TEOs.</a:t>
            </a:r>
          </a:p>
          <a:p>
            <a:endParaRPr lang="en-NZ" dirty="0"/>
          </a:p>
          <a:p>
            <a:r>
              <a:rPr lang="en-NZ" dirty="0"/>
              <a:t>We need to ensure that everything the TEC does is focused on delivering successful outcomes for learners – through our investment, careers and monitoring functions.</a:t>
            </a:r>
          </a:p>
          <a:p>
            <a:endParaRPr lang="en-NZ" dirty="0"/>
          </a:p>
          <a:p>
            <a:r>
              <a:rPr lang="en-NZ" dirty="0"/>
              <a:t>We need employers, businesses, iwi, communities and regions to can inform and influence the relevance of tertiary education.</a:t>
            </a:r>
          </a:p>
          <a:p>
            <a:endParaRPr lang="en-NZ" dirty="0"/>
          </a:p>
          <a:p>
            <a:r>
              <a:rPr lang="en-NZ" dirty="0"/>
              <a:t>We need capable providers who take an intentional and whole of organisation approach to learner success. </a:t>
            </a:r>
          </a:p>
          <a:p>
            <a:endParaRPr lang="en-NZ" dirty="0"/>
          </a:p>
          <a:p>
            <a:r>
              <a:rPr lang="en-NZ" dirty="0"/>
              <a:t>Two things I’ve learned since coming into this role:</a:t>
            </a:r>
          </a:p>
          <a:p>
            <a:endParaRPr lang="en-NZ" dirty="0"/>
          </a:p>
          <a:p>
            <a:pPr marL="228600" indent="-228600">
              <a:buAutoNum type="arabicParenR"/>
            </a:pPr>
            <a:r>
              <a:rPr lang="en-NZ" dirty="0"/>
              <a:t>As part of the tertiary education system, the TEC is both part of the problem but also key to the solution. We’re doing more to support and create solutions.</a:t>
            </a:r>
          </a:p>
          <a:p>
            <a:pPr marL="228600" indent="-228600">
              <a:buAutoNum type="arabicParenR"/>
            </a:pPr>
            <a:r>
              <a:rPr lang="en-NZ" dirty="0"/>
              <a:t>It is the system that is broken, not the learners within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dirty="0"/>
              <a:t>“</a:t>
            </a:r>
            <a:r>
              <a:rPr lang="mi-NZ" dirty="0" err="1"/>
              <a:t>we</a:t>
            </a:r>
            <a:r>
              <a:rPr lang="mi-NZ" dirty="0"/>
              <a:t> </a:t>
            </a:r>
            <a:r>
              <a:rPr lang="mi-NZ" dirty="0" err="1"/>
              <a:t>have</a:t>
            </a:r>
            <a:r>
              <a:rPr lang="mi-NZ" dirty="0"/>
              <a:t> </a:t>
            </a:r>
            <a:r>
              <a:rPr lang="mi-NZ" dirty="0" err="1"/>
              <a:t>been</a:t>
            </a:r>
            <a:r>
              <a:rPr lang="mi-NZ" dirty="0"/>
              <a:t> </a:t>
            </a:r>
            <a:r>
              <a:rPr lang="mi-NZ" dirty="0" err="1"/>
              <a:t>so</a:t>
            </a:r>
            <a:r>
              <a:rPr lang="mi-NZ" dirty="0"/>
              <a:t> </a:t>
            </a:r>
            <a:r>
              <a:rPr lang="mi-NZ" dirty="0" err="1"/>
              <a:t>obsessed</a:t>
            </a:r>
            <a:r>
              <a:rPr lang="mi-NZ" dirty="0"/>
              <a:t> </a:t>
            </a:r>
            <a:r>
              <a:rPr lang="mi-NZ" dirty="0" err="1"/>
              <a:t>with</a:t>
            </a:r>
            <a:r>
              <a:rPr lang="mi-NZ" dirty="0"/>
              <a:t> </a:t>
            </a:r>
            <a:r>
              <a:rPr lang="mi-NZ" dirty="0" err="1"/>
              <a:t>finding</a:t>
            </a:r>
            <a:r>
              <a:rPr lang="mi-NZ" dirty="0"/>
              <a:t> </a:t>
            </a:r>
            <a:r>
              <a:rPr lang="mi-NZ" dirty="0" err="1"/>
              <a:t>ways</a:t>
            </a:r>
            <a:r>
              <a:rPr lang="mi-NZ" dirty="0"/>
              <a:t> to </a:t>
            </a:r>
            <a:r>
              <a:rPr lang="mi-NZ" dirty="0" err="1"/>
              <a:t>resuscitate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canaries</a:t>
            </a:r>
            <a:r>
              <a:rPr lang="mi-NZ" dirty="0"/>
              <a:t>....</a:t>
            </a:r>
            <a:r>
              <a:rPr lang="mi-NZ" dirty="0" err="1"/>
              <a:t>that</a:t>
            </a:r>
            <a:r>
              <a:rPr lang="mi-NZ" dirty="0"/>
              <a:t> </a:t>
            </a:r>
            <a:r>
              <a:rPr lang="mi-NZ" dirty="0" err="1"/>
              <a:t>we</a:t>
            </a:r>
            <a:r>
              <a:rPr lang="mi-NZ" dirty="0"/>
              <a:t> </a:t>
            </a:r>
            <a:r>
              <a:rPr lang="mi-NZ" dirty="0" err="1"/>
              <a:t>have</a:t>
            </a:r>
            <a:r>
              <a:rPr lang="mi-NZ" dirty="0"/>
              <a:t> </a:t>
            </a:r>
            <a:r>
              <a:rPr lang="mi-NZ" dirty="0" err="1"/>
              <a:t>failed</a:t>
            </a:r>
            <a:r>
              <a:rPr lang="mi-NZ" dirty="0"/>
              <a:t> to </a:t>
            </a:r>
            <a:r>
              <a:rPr lang="mi-NZ" dirty="0" err="1"/>
              <a:t>examine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integrity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mineshaft</a:t>
            </a:r>
            <a:r>
              <a:rPr lang="mi-NZ" dirty="0"/>
              <a:t> </a:t>
            </a:r>
            <a:r>
              <a:rPr lang="mi-NZ" dirty="0" err="1"/>
              <a:t>itself</a:t>
            </a:r>
            <a:r>
              <a:rPr lang="mi-NZ" dirty="0"/>
              <a:t>”-</a:t>
            </a:r>
          </a:p>
          <a:p>
            <a:pPr marL="228600" indent="-228600">
              <a:buAutoNum type="arabicParenR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1718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NZ" b="1" dirty="0"/>
              <a:t>Who are our learners?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many different learners in our tertiary education system.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NZ" b="0" dirty="0"/>
              <a:t>Let’s meet two learners: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Aroha is in her second year studying business communications. She’s a solo mum with a two-year old son. While Aroha is studying her son is looked after by her mother who has health issues.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John is in first year. He’s lost his job in during the last COVID lockdown in Auckland. John’s the first in his family to participate in higher-learning and he’s finding it hard to adjust to a structured learning environment.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Government’s goal is to achieve equity for all tertiary learners in terms of participation and achievement.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b="0" i="1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(A key priority for </a:t>
            </a:r>
            <a:r>
              <a:rPr lang="en-US" sz="1200" b="0" i="1" u="none" strike="noStrike" baseline="0" dirty="0" err="1">
                <a:solidFill>
                  <a:schemeClr val="accent1"/>
                </a:solidFill>
                <a:latin typeface="Arial" panose="020B0604020202020204" pitchFamily="34" charset="0"/>
              </a:rPr>
              <a:t>RoVE</a:t>
            </a:r>
            <a:r>
              <a:rPr lang="en-US" sz="1200" b="0" i="1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 and the new entities is addressing inequity, especially for Māori, Pacific, and disabled learners.)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Māori, Pacific, disabled and low-income learners face barriers that affect their participation in and completion of tertiary study.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We want all learners to receive the support they need to be successful.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But most of our systems have been designed around a picture of a learner that is out of touch with current realities. Equity means to allocate resources and opportunities based on specific needs to achieve greater fairness of treatment and outcomes. </a:t>
            </a:r>
            <a:endParaRPr lang="en-NZ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achieve this kind of fairness we need each organisation in the tertiary sector to fully commit to putting learners at the centre of everything they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Full commitment means implementing a whole-of-organisation approach to learner success.</a:t>
            </a:r>
            <a:endParaRPr lang="en-NZ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NZ" dirty="0"/>
          </a:p>
          <a:p>
            <a:endParaRPr lang="en-NZ" sz="1800" b="0" i="0" u="none" strike="noStrike" baseline="0" dirty="0">
              <a:latin typeface="Arial" panose="020B0604020202020204" pitchFamily="34" charset="0"/>
            </a:endParaRPr>
          </a:p>
          <a:p>
            <a:r>
              <a:rPr lang="en-N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1146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800" b="1" dirty="0"/>
          </a:p>
          <a:p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TEC’s is working with tertiary education organisation to implement a whole-of-organisation learner success approach.</a:t>
            </a:r>
          </a:p>
          <a:p>
            <a:endParaRPr lang="en-NZ" sz="1800" b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sz="1800" b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Changing an operating model is a multi-year processes and we have tools to make this easier for providers.</a:t>
            </a:r>
          </a:p>
          <a:p>
            <a:endParaRPr lang="en-NZ" sz="1800" b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800" b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The TEC </a:t>
            </a: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has design and tested a Learner Success Framework to give TEOs a blueprint for change that will put learners at the centre of their work. It is based on evidence from international and local best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Underpinning the framework are seven capabilities which drive the cultural shift which is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Talk about the importance of leadership, partnerships and guide pathways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NZ" sz="1200" b="0" dirty="0"/>
          </a:p>
          <a:p>
            <a:endParaRPr lang="en-NZ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6491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We are in a unique to position – </a:t>
            </a:r>
            <a:r>
              <a:rPr lang="en-NZ" dirty="0" err="1"/>
              <a:t>Te</a:t>
            </a:r>
            <a:r>
              <a:rPr lang="en-NZ" dirty="0"/>
              <a:t> Pūkenga, Regional Skills Leadership Groups, Workforce Development Councils</a:t>
            </a:r>
          </a:p>
          <a:p>
            <a:endParaRPr lang="en-NZ" dirty="0"/>
          </a:p>
          <a:p>
            <a:r>
              <a:rPr lang="en-NZ" dirty="0"/>
              <a:t>Joint accountability</a:t>
            </a:r>
          </a:p>
          <a:p>
            <a:endParaRPr lang="en-NZ" dirty="0"/>
          </a:p>
          <a:p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working together with the sector, we can achieve more equitable outcomes for all learners and position Aotearoa New Zealand’s tertiary education system as a world leader in equitable learner success approaches.</a:t>
            </a: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556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  <a:p>
            <a:r>
              <a:rPr lang="en-NZ" b="1" dirty="0"/>
              <a:t>Finish with</a:t>
            </a:r>
            <a:r>
              <a:rPr lang="en-NZ" dirty="0"/>
              <a:t> - </a:t>
            </a: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our moment – let’s make the most of it!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DBD3C-B436-44A8-A451-D12D2AA43C94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357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40556"/>
          </a:xfrm>
        </p:spPr>
        <p:txBody>
          <a:bodyPr/>
          <a:lstStyle>
            <a:lvl1pPr>
              <a:defRPr>
                <a:solidFill>
                  <a:srgbClr val="F0A92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6500"/>
            <a:ext cx="7886700" cy="2890371"/>
          </a:xfrm>
        </p:spPr>
        <p:txBody>
          <a:bodyPr/>
          <a:lstStyle>
            <a:lvl1pPr>
              <a:lnSpc>
                <a:spcPct val="112000"/>
              </a:lnSpc>
              <a:spcBef>
                <a:spcPts val="0"/>
              </a:spcBef>
              <a:spcAft>
                <a:spcPts val="1500"/>
              </a:spcAft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4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C interlocking device header tab ">
            <a:extLst>
              <a:ext uri="{FF2B5EF4-FFF2-40B4-BE49-F238E27FC236}">
                <a16:creationId xmlns:a16="http://schemas.microsoft.com/office/drawing/2014/main" id="{7B62C75F-60A8-5E44-96B4-E0E6B08A81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8" y="583987"/>
            <a:ext cx="9143992" cy="174877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5882" y="1703294"/>
            <a:ext cx="5280215" cy="519953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0A92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937" y="583987"/>
            <a:ext cx="5302159" cy="1011732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F0A92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95FB-6B09-B447-A642-4C597B5EAC77}"/>
              </a:ext>
            </a:extLst>
          </p:cNvPr>
          <p:cNvSpPr txBox="1"/>
          <p:nvPr userDrawn="1"/>
        </p:nvSpPr>
        <p:spPr>
          <a:xfrm>
            <a:off x="1285660" y="4015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22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2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937" y="3118811"/>
            <a:ext cx="5302159" cy="771875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F0A92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5882" y="3998262"/>
            <a:ext cx="5280215" cy="519953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0A92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1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2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BBC4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481232" cy="2727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3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B6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481232" cy="2727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01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83E8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481232" cy="2727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21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405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481232" cy="2727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31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A92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481232" cy="2727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7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401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3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16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0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9194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971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90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88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639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3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03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7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TEC interlocking device header tab ">
            <a:extLst>
              <a:ext uri="{FF2B5EF4-FFF2-40B4-BE49-F238E27FC236}">
                <a16:creationId xmlns:a16="http://schemas.microsoft.com/office/drawing/2014/main" id="{7B62C75F-60A8-5E44-96B4-E0E6B08A8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8" y="3111287"/>
            <a:ext cx="9143992" cy="17487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563937" y="3111287"/>
            <a:ext cx="5302159" cy="1011732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F0A92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585882" y="4230594"/>
            <a:ext cx="5280215" cy="519953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0A92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0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81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4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6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5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E85F-D41D-2044-8A7B-E2D29F718B95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5315-7C3B-4746-ADED-B8D1C51E1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2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E85F-D41D-2044-8A7B-E2D29F718B9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5315-7C3B-4746-ADED-B8D1C51E1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3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3167"/>
          <a:stretch/>
        </p:blipFill>
        <p:spPr>
          <a:xfrm>
            <a:off x="-33868" y="0"/>
            <a:ext cx="9184641" cy="5143500"/>
          </a:xfrm>
          <a:prstGeom prst="rect">
            <a:avLst/>
          </a:prstGeom>
        </p:spPr>
      </p:pic>
      <p:pic>
        <p:nvPicPr>
          <p:cNvPr id="3" name="Picture 2" descr="TEC interlocking device header tab ">
            <a:extLst>
              <a:ext uri="{FF2B5EF4-FFF2-40B4-BE49-F238E27FC236}">
                <a16:creationId xmlns:a16="http://schemas.microsoft.com/office/drawing/2014/main" id="{7B62C75F-60A8-5E44-96B4-E0E6B08A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8" y="3307709"/>
            <a:ext cx="9143992" cy="174877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398808" y="3307709"/>
            <a:ext cx="5641675" cy="1011732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F0A92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sz="3200" dirty="0"/>
              <a:t>Ōritetanga Learner Success</a:t>
            </a:r>
            <a:endParaRPr lang="en-US" sz="32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398808" y="4401138"/>
            <a:ext cx="5467290" cy="5199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0A92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sz="2100" dirty="0"/>
              <a:t>Morgan Healey, Manager Learner Success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0468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D279-994C-4F97-BEBD-BA988224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800" dirty="0"/>
              <a:t>The TEC’s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C248A-FF63-443C-8C80-00CBC60C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 resilient, prosperous </a:t>
            </a:r>
            <a:b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New Zealand – </a:t>
            </a:r>
            <a:b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where </a:t>
            </a:r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every person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has the skills, knowledge and confidence to create </a:t>
            </a:r>
            <a:b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 fulfilling life</a:t>
            </a:r>
            <a:endParaRPr lang="en-NZ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8523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626A-9F80-4A29-B8DF-D4A1F9E8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To achieve this, we need to do more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72D4187-F8CB-424D-AE3A-73E79EA969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068193"/>
              </p:ext>
            </p:extLst>
          </p:nvPr>
        </p:nvGraphicFramePr>
        <p:xfrm>
          <a:off x="628650" y="983849"/>
          <a:ext cx="7415755" cy="317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471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FDEB-5FA2-4123-94DE-E615EB96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Equity depends on all parts of the system working</a:t>
            </a:r>
            <a:endParaRPr lang="en-NZ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37AFAB-EC44-4EDC-B30E-F442F9CC7C53}"/>
              </a:ext>
            </a:extLst>
          </p:cNvPr>
          <p:cNvGrpSpPr/>
          <p:nvPr/>
        </p:nvGrpSpPr>
        <p:grpSpPr>
          <a:xfrm>
            <a:off x="2257063" y="891251"/>
            <a:ext cx="4409955" cy="3657600"/>
            <a:chOff x="2543815" y="1790085"/>
            <a:chExt cx="4056369" cy="4023907"/>
          </a:xfrm>
        </p:grpSpPr>
        <p:sp>
          <p:nvSpPr>
            <p:cNvPr id="5" name="Freeform 16">
              <a:extLst>
                <a:ext uri="{FF2B5EF4-FFF2-40B4-BE49-F238E27FC236}">
                  <a16:creationId xmlns:a16="http://schemas.microsoft.com/office/drawing/2014/main" id="{B49A80D5-C744-47C8-811C-1EE5D069BC98}"/>
                </a:ext>
              </a:extLst>
            </p:cNvPr>
            <p:cNvSpPr/>
            <p:nvPr/>
          </p:nvSpPr>
          <p:spPr>
            <a:xfrm>
              <a:off x="3237076" y="1790085"/>
              <a:ext cx="1278915" cy="1481618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rgbClr val="24576A"/>
            </a:solidFill>
            <a:ln>
              <a:solidFill>
                <a:srgbClr val="24576A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08" tIns="177053" rIns="157008" bIns="17705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chemeClr val="bg1"/>
                  </a:solidFill>
                </a:rPr>
                <a:t>TEO Leadership </a:t>
              </a:r>
              <a:r>
                <a:rPr lang="en-US" sz="1000" kern="1200" dirty="0">
                  <a:solidFill>
                    <a:schemeClr val="bg1"/>
                  </a:solidFill>
                </a:rPr>
                <a:t>prioritises outcomes for all learners </a:t>
              </a:r>
              <a:endParaRPr lang="en-NZ" sz="1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1BB821-8183-49BA-8D88-0ED84BB448D7}"/>
                </a:ext>
              </a:extLst>
            </p:cNvPr>
            <p:cNvSpPr/>
            <p:nvPr/>
          </p:nvSpPr>
          <p:spPr>
            <a:xfrm>
              <a:off x="4554801" y="2086409"/>
              <a:ext cx="1640540" cy="8889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0FA9114A-7DE9-4FF2-8C59-5DF28081CA6E}"/>
                </a:ext>
              </a:extLst>
            </p:cNvPr>
            <p:cNvSpPr/>
            <p:nvPr/>
          </p:nvSpPr>
          <p:spPr>
            <a:xfrm>
              <a:off x="2543815" y="3047683"/>
              <a:ext cx="1278915" cy="1481618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rgbClr val="37839E"/>
            </a:solidFill>
            <a:ln>
              <a:solidFill>
                <a:srgbClr val="37839E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08" tIns="177053" rIns="157008" bIns="17705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chemeClr val="bg1"/>
                  </a:solidFill>
                </a:rPr>
                <a:t>Funding, monitoring  and accountability </a:t>
              </a:r>
              <a:r>
                <a:rPr lang="en-US" sz="1000" kern="1200" dirty="0">
                  <a:solidFill>
                    <a:schemeClr val="bg1"/>
                  </a:solidFill>
                </a:rPr>
                <a:t>drive good outcomes </a:t>
              </a:r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B377A8C3-BB5B-4255-886A-E0C50623D148}"/>
                </a:ext>
              </a:extLst>
            </p:cNvPr>
            <p:cNvSpPr/>
            <p:nvPr/>
          </p:nvSpPr>
          <p:spPr>
            <a:xfrm>
              <a:off x="3925044" y="3047683"/>
              <a:ext cx="1278915" cy="1481618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4148" tIns="154193" rIns="134148" bIns="154193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NZ" sz="2000" dirty="0">
                  <a:solidFill>
                    <a:schemeClr val="bg1"/>
                  </a:solidFill>
                </a:rPr>
                <a:t>Learners</a:t>
              </a:r>
              <a:endParaRPr lang="en-NZ" sz="2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2BF797FF-A6CD-4E84-88AC-1A3BABAF47B2}"/>
                </a:ext>
              </a:extLst>
            </p:cNvPr>
            <p:cNvSpPr/>
            <p:nvPr/>
          </p:nvSpPr>
          <p:spPr>
            <a:xfrm>
              <a:off x="5321269" y="3062173"/>
              <a:ext cx="1278915" cy="1481619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rgbClr val="9ACBDC"/>
            </a:solidFill>
            <a:ln>
              <a:solidFill>
                <a:srgbClr val="9ACBDC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08" tIns="177054" rIns="157008" bIns="17705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chemeClr val="bg1"/>
                  </a:solidFill>
                </a:rPr>
                <a:t>Education and careers information and opportunities </a:t>
              </a:r>
              <a:r>
                <a:rPr lang="en-US" sz="1000" kern="1200" dirty="0">
                  <a:solidFill>
                    <a:schemeClr val="bg1"/>
                  </a:solidFill>
                </a:rPr>
                <a:t>support everyone to make great decision</a:t>
              </a:r>
              <a:endParaRPr lang="en-US" sz="1000" b="1" kern="12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983454-F4AA-49F8-B305-3034F3C8F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9745" y="3912624"/>
              <a:ext cx="443810" cy="419925"/>
            </a:xfrm>
            <a:prstGeom prst="rect">
              <a:avLst/>
            </a:prstGeom>
          </p:spPr>
        </p:pic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9FE4C22C-25D3-490D-951A-B727A68730D2}"/>
                </a:ext>
              </a:extLst>
            </p:cNvPr>
            <p:cNvSpPr/>
            <p:nvPr/>
          </p:nvSpPr>
          <p:spPr>
            <a:xfrm>
              <a:off x="3219359" y="4305280"/>
              <a:ext cx="1278915" cy="1481618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rgbClr val="57A8C5"/>
            </a:solidFill>
            <a:ln>
              <a:solidFill>
                <a:srgbClr val="57A8C5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08" tIns="177053" rIns="157008" bIns="17705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chemeClr val="bg1"/>
                  </a:solidFill>
                </a:rPr>
                <a:t>Empowered employers and communities </a:t>
              </a:r>
              <a:r>
                <a:rPr lang="en-US" sz="1000" kern="1200" dirty="0">
                  <a:solidFill>
                    <a:schemeClr val="bg1"/>
                  </a:solidFill>
                </a:rPr>
                <a:t>influence tertiary education relevance and outcomes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5B7319-7F82-4858-BEE8-2BCF41EED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729" t="15152" r="36175" b="62329"/>
            <a:stretch/>
          </p:blipFill>
          <p:spPr>
            <a:xfrm rot="10800000">
              <a:off x="4825798" y="3208274"/>
              <a:ext cx="441666" cy="423183"/>
            </a:xfrm>
            <a:prstGeom prst="rect">
              <a:avLst/>
            </a:prstGeom>
          </p:spPr>
        </p:pic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4E37AADA-6D7D-4179-85B9-CFDE440FAC67}"/>
                </a:ext>
              </a:extLst>
            </p:cNvPr>
            <p:cNvSpPr/>
            <p:nvPr/>
          </p:nvSpPr>
          <p:spPr>
            <a:xfrm>
              <a:off x="4604417" y="1790085"/>
              <a:ext cx="1278917" cy="1481618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rgbClr val="9ACBDC"/>
            </a:solidFill>
            <a:ln>
              <a:solidFill>
                <a:srgbClr val="9ACBDC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08" tIns="177053" rIns="157009" bIns="17705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chemeClr val="bg1"/>
                  </a:solidFill>
                </a:rPr>
                <a:t>TEC’s internal capability </a:t>
              </a:r>
              <a:r>
                <a:rPr lang="en-US" sz="1000" kern="1200" dirty="0">
                  <a:solidFill>
                    <a:schemeClr val="bg1"/>
                  </a:solidFill>
                </a:rPr>
                <a:t>and</a:t>
              </a:r>
              <a:r>
                <a:rPr lang="en-US" sz="1000" b="1" kern="1200" dirty="0">
                  <a:solidFill>
                    <a:schemeClr val="bg1"/>
                  </a:solidFill>
                </a:rPr>
                <a:t> external relationships </a:t>
              </a:r>
              <a:r>
                <a:rPr lang="en-US" sz="1000" dirty="0">
                  <a:solidFill>
                    <a:schemeClr val="bg1"/>
                  </a:solidFill>
                </a:rPr>
                <a:t>build a system that works for all</a:t>
              </a:r>
              <a:endParaRPr lang="en-US" sz="10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A4B12DA4-5BAA-446C-A4CA-C9611AEE7C64}"/>
                </a:ext>
              </a:extLst>
            </p:cNvPr>
            <p:cNvSpPr/>
            <p:nvPr/>
          </p:nvSpPr>
          <p:spPr>
            <a:xfrm>
              <a:off x="4615584" y="4332374"/>
              <a:ext cx="1278917" cy="1481618"/>
            </a:xfrm>
            <a:custGeom>
              <a:avLst/>
              <a:gdLst>
                <a:gd name="connsiteX0" fmla="*/ 0 w 989474"/>
                <a:gd name="connsiteY0" fmla="*/ 430421 h 860842"/>
                <a:gd name="connsiteX1" fmla="*/ 215211 w 989474"/>
                <a:gd name="connsiteY1" fmla="*/ 0 h 860842"/>
                <a:gd name="connsiteX2" fmla="*/ 774264 w 989474"/>
                <a:gd name="connsiteY2" fmla="*/ 0 h 860842"/>
                <a:gd name="connsiteX3" fmla="*/ 989474 w 989474"/>
                <a:gd name="connsiteY3" fmla="*/ 430421 h 860842"/>
                <a:gd name="connsiteX4" fmla="*/ 774264 w 989474"/>
                <a:gd name="connsiteY4" fmla="*/ 860842 h 860842"/>
                <a:gd name="connsiteX5" fmla="*/ 215211 w 989474"/>
                <a:gd name="connsiteY5" fmla="*/ 860842 h 860842"/>
                <a:gd name="connsiteX6" fmla="*/ 0 w 989474"/>
                <a:gd name="connsiteY6" fmla="*/ 430421 h 86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474" h="860842">
                  <a:moveTo>
                    <a:pt x="494737" y="0"/>
                  </a:moveTo>
                  <a:lnTo>
                    <a:pt x="989473" y="187233"/>
                  </a:lnTo>
                  <a:lnTo>
                    <a:pt x="989473" y="673609"/>
                  </a:lnTo>
                  <a:lnTo>
                    <a:pt x="494737" y="860842"/>
                  </a:lnTo>
                  <a:lnTo>
                    <a:pt x="1" y="673609"/>
                  </a:lnTo>
                  <a:lnTo>
                    <a:pt x="1" y="187233"/>
                  </a:lnTo>
                  <a:lnTo>
                    <a:pt x="494737" y="0"/>
                  </a:lnTo>
                  <a:close/>
                </a:path>
              </a:pathLst>
            </a:custGeom>
            <a:solidFill>
              <a:srgbClr val="9ACBDC"/>
            </a:solidFill>
            <a:ln>
              <a:solidFill>
                <a:srgbClr val="9ACBDC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008" tIns="177053" rIns="157009" bIns="17705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solidFill>
                    <a:schemeClr val="bg1"/>
                  </a:solidFill>
                </a:rPr>
                <a:t>A capable system and providers </a:t>
              </a:r>
              <a:r>
                <a:rPr lang="en-US" sz="1000" dirty="0">
                  <a:solidFill>
                    <a:schemeClr val="bg1"/>
                  </a:solidFill>
                </a:rPr>
                <a:t>deliver learner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97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174CBB61-7BFC-402F-854E-F1433B73A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F3456-602F-408F-89D4-3CE93226BE7B}"/>
              </a:ext>
            </a:extLst>
          </p:cNvPr>
          <p:cNvSpPr/>
          <p:nvPr/>
        </p:nvSpPr>
        <p:spPr>
          <a:xfrm>
            <a:off x="0" y="4188542"/>
            <a:ext cx="9141714" cy="796413"/>
          </a:xfrm>
          <a:prstGeom prst="rect">
            <a:avLst/>
          </a:prstGeom>
          <a:solidFill>
            <a:schemeClr val="tx1">
              <a:lumMod val="85000"/>
              <a:lumOff val="15000"/>
              <a:alpha val="9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BCBA3-E7F1-4417-8FA8-C7C6911949E2}"/>
              </a:ext>
            </a:extLst>
          </p:cNvPr>
          <p:cNvSpPr txBox="1"/>
          <p:nvPr/>
        </p:nvSpPr>
        <p:spPr>
          <a:xfrm>
            <a:off x="287594" y="4294360"/>
            <a:ext cx="850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rgbClr val="F0A92C"/>
                </a:solidFill>
                <a:latin typeface="Georgia" panose="02040502050405020303" pitchFamily="18" charset="0"/>
              </a:rPr>
              <a:t>Who are our learners?</a:t>
            </a:r>
          </a:p>
        </p:txBody>
      </p:sp>
    </p:spTree>
    <p:extLst>
      <p:ext uri="{BB962C8B-B14F-4D97-AF65-F5344CB8AC3E}">
        <p14:creationId xmlns:p14="http://schemas.microsoft.com/office/powerpoint/2010/main" val="219174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0F02000-AC45-42C5-92DC-8733CA02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07758"/>
          </a:xfrm>
        </p:spPr>
        <p:txBody>
          <a:bodyPr>
            <a:normAutofit fontScale="90000"/>
          </a:bodyPr>
          <a:lstStyle/>
          <a:p>
            <a:r>
              <a:rPr lang="en-NZ" sz="3200" dirty="0">
                <a:solidFill>
                  <a:srgbClr val="F0A92C"/>
                </a:solidFill>
                <a:latin typeface="Georgia" panose="02040502050405020303" pitchFamily="18" charset="0"/>
              </a:rPr>
              <a:t>Learner Success Approach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665955-F540-4029-95D1-95612D751D78}"/>
              </a:ext>
            </a:extLst>
          </p:cNvPr>
          <p:cNvSpPr/>
          <p:nvPr/>
        </p:nvSpPr>
        <p:spPr>
          <a:xfrm>
            <a:off x="-51619" y="4317018"/>
            <a:ext cx="9527458" cy="826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16F56-6CE2-45DB-AABF-0C59F40DA4D8}"/>
              </a:ext>
            </a:extLst>
          </p:cNvPr>
          <p:cNvSpPr txBox="1"/>
          <p:nvPr/>
        </p:nvSpPr>
        <p:spPr>
          <a:xfrm>
            <a:off x="518699" y="4517627"/>
            <a:ext cx="389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Learner Success Framework</a:t>
            </a:r>
          </a:p>
        </p:txBody>
      </p:sp>
      <p:pic>
        <p:nvPicPr>
          <p:cNvPr id="11" name="Content Placeholder 10" descr="&#10;&#10;Description automatically generated">
            <a:extLst>
              <a:ext uri="{FF2B5EF4-FFF2-40B4-BE49-F238E27FC236}">
                <a16:creationId xmlns:a16="http://schemas.microsoft.com/office/drawing/2014/main" id="{A229DB0D-C201-4E87-BB36-69BC5D5CA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3541"/>
          <a:stretch/>
        </p:blipFill>
        <p:spPr>
          <a:xfrm>
            <a:off x="518698" y="982958"/>
            <a:ext cx="3891070" cy="3534669"/>
          </a:xfrm>
        </p:spPr>
      </p:pic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7142CE8C-50EA-4EBB-B25D-B8806C1604A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980085" y="1024949"/>
            <a:ext cx="3533918" cy="3494803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1C500C-7E06-4B30-BF94-DEBCEFB77311}"/>
              </a:ext>
            </a:extLst>
          </p:cNvPr>
          <p:cNvSpPr txBox="1"/>
          <p:nvPr/>
        </p:nvSpPr>
        <p:spPr>
          <a:xfrm>
            <a:off x="4980085" y="4515170"/>
            <a:ext cx="353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Seven Capabilities</a:t>
            </a:r>
          </a:p>
        </p:txBody>
      </p:sp>
    </p:spTree>
    <p:extLst>
      <p:ext uri="{BB962C8B-B14F-4D97-AF65-F5344CB8AC3E}">
        <p14:creationId xmlns:p14="http://schemas.microsoft.com/office/powerpoint/2010/main" val="85227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0B09-65E8-6144-BDC0-9B33279C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Now is the time</a:t>
            </a:r>
          </a:p>
        </p:txBody>
      </p:sp>
    </p:spTree>
    <p:extLst>
      <p:ext uri="{BB962C8B-B14F-4D97-AF65-F5344CB8AC3E}">
        <p14:creationId xmlns:p14="http://schemas.microsoft.com/office/powerpoint/2010/main" val="404494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9427-C907-5247-A53A-EB8871D8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01579"/>
            <a:ext cx="7886700" cy="363353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Tertiary Education Commission and tertiary education organisations are working together to put the learner first and help them succeed.</a:t>
            </a:r>
          </a:p>
        </p:txBody>
      </p:sp>
    </p:spTree>
    <p:extLst>
      <p:ext uri="{BB962C8B-B14F-4D97-AF65-F5344CB8AC3E}">
        <p14:creationId xmlns:p14="http://schemas.microsoft.com/office/powerpoint/2010/main" val="541482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 Template 16x9.pptx" id="{37C28C7B-0313-47DB-800E-8DFA4F24B830}" vid="{AD5BF67B-FF44-4D76-B6BC-E0FB01F785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DC4691BF00A443899034738234036697" version="1.0.0">
  <systemFields>
    <field name="Objective-Id">
      <value order="0">A1812898</value>
    </field>
    <field name="Objective-Title">
      <value order="0">RoVE Hui - Key relationships and collaboration in the learner journey - Morgan Healey (TEC)</value>
    </field>
    <field name="Objective-Description">
      <value order="0"/>
    </field>
    <field name="Objective-CreationStamp">
      <value order="0">2022-04-03T19:56:23Z</value>
    </field>
    <field name="Objective-IsApproved">
      <value order="0">false</value>
    </field>
    <field name="Objective-IsPublished">
      <value order="0">true</value>
    </field>
    <field name="Objective-DatePublished">
      <value order="0">2022-04-06T01:30:40Z</value>
    </field>
    <field name="Objective-ModificationStamp">
      <value order="0">2022-04-06T01:34:14Z</value>
    </field>
    <field name="Objective-Owner">
      <value order="0">Jamie Wardrop</value>
    </field>
    <field name="Objective-Path">
      <value order="0">Objective Global Folder:TEC Global Folder (fA27):Communications:Websites:TEC Website:Content:2022:CM-W-TEC Website-Content-2022- REFORM OF VOCATIONAL EDUCATON (RoVE)</value>
    </field>
    <field name="Objective-Parent">
      <value order="0">CM-W-TEC Website-Content-2022- REFORM OF VOCATIONAL EDUCATON (RoVE)</value>
    </field>
    <field name="Objective-State">
      <value order="0">Published</value>
    </field>
    <field name="Objective-VersionId">
      <value order="0">vA4057219</value>
    </field>
    <field name="Objective-Version">
      <value order="0">1.0</value>
    </field>
    <field name="Objective-VersionNumber">
      <value order="0">1</value>
    </field>
    <field name="Objective-VersionComment">
      <value order="0">First version</value>
    </field>
    <field name="Objective-FileNumber">
      <value order="0">CM-W-01-02-20-10/21-2616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Reference">
        <value order="0"/>
      </field>
      <field name="Objective-Date">
        <value order="0"/>
      </field>
      <field name="Objective-Action">
        <value order="0"/>
      </field>
      <field name="Objective-Responsible">
        <value order="0"/>
      </field>
      <field name="Objective-Financial Year">
        <value order="0"/>
      </field>
      <field name="Objective-Calendar Year">
        <value order="0"/>
      </field>
      <field name="Objective-EDUMIS Number">
        <value order="0"/>
      </field>
      <field name="Objective-Sub Sector">
        <value order="0"/>
      </field>
      <field name="Objective-Fund Name">
        <value order="0"/>
      </field>
      <field name="Objective-Connect Creator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2357</TotalTime>
  <Words>910</Words>
  <Application>Microsoft Office PowerPoint</Application>
  <PresentationFormat>On-screen Show (16:9)</PresentationFormat>
  <Paragraphs>94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Georgia</vt:lpstr>
      <vt:lpstr>Segoe UI</vt:lpstr>
      <vt:lpstr>Office Theme</vt:lpstr>
      <vt:lpstr>1_Office Theme</vt:lpstr>
      <vt:lpstr>Ōritetanga Learner Success</vt:lpstr>
      <vt:lpstr>The TEC’s vision</vt:lpstr>
      <vt:lpstr>To achieve this, we need to do more </vt:lpstr>
      <vt:lpstr>Equity depends on all parts of the system working</vt:lpstr>
      <vt:lpstr>PowerPoint Presentation</vt:lpstr>
      <vt:lpstr>Learner Success Approach</vt:lpstr>
      <vt:lpstr>Now is the time</vt:lpstr>
      <vt:lpstr>Tertiary Education Commission and tertiary education organisations are working together to put the learner first and help them succeed.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Rosalind Clark</dc:creator>
  <cp:lastModifiedBy>Jessica Donaldson</cp:lastModifiedBy>
  <cp:revision>61</cp:revision>
  <dcterms:created xsi:type="dcterms:W3CDTF">2019-12-03T21:40:15Z</dcterms:created>
  <dcterms:modified xsi:type="dcterms:W3CDTF">2022-04-06T01:57:19Z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A1812898</vt:lpwstr>
  </property>
  <property fmtid="{D5CDD505-2E9C-101B-9397-08002B2CF9AE}" pid="4" name="Objective-Title">
    <vt:lpwstr>RoVE Hui - Key relationships and collaboration in the learner journey - Morgan Healey (TEC)</vt:lpwstr>
  </property>
  <property fmtid="{D5CDD505-2E9C-101B-9397-08002B2CF9AE}" pid="5" name="Objective-Description">
    <vt:lpwstr/>
  </property>
  <property fmtid="{D5CDD505-2E9C-101B-9397-08002B2CF9AE}" pid="6" name="Objective-CreationStamp">
    <vt:filetime>2022-04-06T01:30:40Z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2022-04-06T01:30:40Z</vt:filetime>
  </property>
  <property fmtid="{D5CDD505-2E9C-101B-9397-08002B2CF9AE}" pid="10" name="Objective-ModificationStamp">
    <vt:filetime>2022-04-06T01:34:14Z</vt:filetime>
  </property>
  <property fmtid="{D5CDD505-2E9C-101B-9397-08002B2CF9AE}" pid="11" name="Objective-Owner">
    <vt:lpwstr>Jamie Wardrop</vt:lpwstr>
  </property>
  <property fmtid="{D5CDD505-2E9C-101B-9397-08002B2CF9AE}" pid="12" name="Objective-Path">
    <vt:lpwstr>Objective Global Folder:TEC Global Folder (fA27):Communications:Websites:TEC Website:Content:2022:CM-W-TEC Website-Content-2022- REFORM OF VOCATIONAL EDUCATON (RoVE):</vt:lpwstr>
  </property>
  <property fmtid="{D5CDD505-2E9C-101B-9397-08002B2CF9AE}" pid="13" name="Objective-Parent">
    <vt:lpwstr>CM-W-TEC Website-Content-2022- REFORM OF VOCATIONAL EDUCATON (RoVE)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vA4057219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CM-W-01-02-20-10/21-2616</vt:lpwstr>
  </property>
  <property fmtid="{D5CDD505-2E9C-101B-9397-08002B2CF9AE}" pid="20" name="Objective-Classification">
    <vt:lpwstr>[Inherited - none]</vt:lpwstr>
  </property>
  <property fmtid="{D5CDD505-2E9C-101B-9397-08002B2CF9AE}" pid="21" name="Objective-Caveats">
    <vt:lpwstr/>
  </property>
  <property fmtid="{D5CDD505-2E9C-101B-9397-08002B2CF9AE}" pid="22" name="Objective-Reference">
    <vt:lpwstr/>
  </property>
  <property fmtid="{D5CDD505-2E9C-101B-9397-08002B2CF9AE}" pid="23" name="Objective-Date">
    <vt:lpwstr/>
  </property>
  <property fmtid="{D5CDD505-2E9C-101B-9397-08002B2CF9AE}" pid="24" name="Objective-Action">
    <vt:lpwstr/>
  </property>
  <property fmtid="{D5CDD505-2E9C-101B-9397-08002B2CF9AE}" pid="25" name="Objective-Responsible">
    <vt:lpwstr/>
  </property>
  <property fmtid="{D5CDD505-2E9C-101B-9397-08002B2CF9AE}" pid="26" name="Objective-Financial Year">
    <vt:lpwstr/>
  </property>
  <property fmtid="{D5CDD505-2E9C-101B-9397-08002B2CF9AE}" pid="27" name="Objective-Calendar Year">
    <vt:lpwstr/>
  </property>
  <property fmtid="{D5CDD505-2E9C-101B-9397-08002B2CF9AE}" pid="28" name="Objective-EDUMIS Number">
    <vt:lpwstr/>
  </property>
  <property fmtid="{D5CDD505-2E9C-101B-9397-08002B2CF9AE}" pid="29" name="Objective-Sub Sector">
    <vt:lpwstr/>
  </property>
  <property fmtid="{D5CDD505-2E9C-101B-9397-08002B2CF9AE}" pid="30" name="Objective-Fund Name">
    <vt:lpwstr/>
  </property>
  <property fmtid="{D5CDD505-2E9C-101B-9397-08002B2CF9AE}" pid="31" name="Objective-Connect Creator">
    <vt:lpwstr/>
  </property>
  <property fmtid="{D5CDD505-2E9C-101B-9397-08002B2CF9AE}" pid="32" name="Objective-Comment">
    <vt:lpwstr/>
  </property>
</Properties>
</file>